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21"/>
  </p:notesMasterIdLst>
  <p:sldIdLst>
    <p:sldId id="262" r:id="rId2"/>
    <p:sldId id="271" r:id="rId3"/>
    <p:sldId id="272" r:id="rId4"/>
    <p:sldId id="269" r:id="rId5"/>
    <p:sldId id="273" r:id="rId6"/>
    <p:sldId id="268" r:id="rId7"/>
    <p:sldId id="275" r:id="rId8"/>
    <p:sldId id="279" r:id="rId9"/>
    <p:sldId id="274" r:id="rId10"/>
    <p:sldId id="276" r:id="rId11"/>
    <p:sldId id="280" r:id="rId12"/>
    <p:sldId id="283" r:id="rId13"/>
    <p:sldId id="281" r:id="rId14"/>
    <p:sldId id="284" r:id="rId15"/>
    <p:sldId id="282" r:id="rId16"/>
    <p:sldId id="285" r:id="rId17"/>
    <p:sldId id="286" r:id="rId18"/>
    <p:sldId id="287" r:id="rId19"/>
    <p:sldId id="266" r:id="rId2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FFFF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74" autoAdjust="0"/>
    <p:restoredTop sz="96296" autoAdjust="0"/>
  </p:normalViewPr>
  <p:slideViewPr>
    <p:cSldViewPr snapToGrid="0">
      <p:cViewPr varScale="1">
        <p:scale>
          <a:sx n="110" d="100"/>
          <a:sy n="110" d="100"/>
        </p:scale>
        <p:origin x="1440"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68DC72-0701-4922-B9D1-CBFB540736DA}" type="datetimeFigureOut">
              <a:rPr lang="en-IN" smtClean="0"/>
              <a:t>16/05/25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433DB3-0243-45D5-87FD-27D2F51D2003}" type="slidenum">
              <a:rPr lang="en-IN" smtClean="0"/>
              <a:t>‹#›</a:t>
            </a:fld>
            <a:endParaRPr lang="en-IN"/>
          </a:p>
        </p:txBody>
      </p:sp>
    </p:spTree>
    <p:extLst>
      <p:ext uri="{BB962C8B-B14F-4D97-AF65-F5344CB8AC3E}">
        <p14:creationId xmlns:p14="http://schemas.microsoft.com/office/powerpoint/2010/main" val="1069364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 1: counts in how many cases since the last check point wj−1 the update step has been successful in increasing f. If this happened for at least a fraction ρ of the total up date steps, then the step size is kept as the optimization is proceeding properly (we use ρ = 0.75).</a:t>
            </a:r>
          </a:p>
          <a:p>
            <a:endParaRPr lang="en-US" dirty="0"/>
          </a:p>
          <a:p>
            <a:r>
              <a:rPr lang="en-US" dirty="0"/>
              <a:t>Condition 2: holds true if the step size was not reduced at the last checkpoint and there has been no improvement in the best found objective value since the last checkpoint. This prevents getting stuck in potential cycles.</a:t>
            </a:r>
          </a:p>
        </p:txBody>
      </p:sp>
      <p:sp>
        <p:nvSpPr>
          <p:cNvPr id="4" name="Slide Number Placeholder 3"/>
          <p:cNvSpPr>
            <a:spLocks noGrp="1"/>
          </p:cNvSpPr>
          <p:nvPr>
            <p:ph type="sldNum" sz="quarter" idx="5"/>
          </p:nvPr>
        </p:nvSpPr>
        <p:spPr/>
        <p:txBody>
          <a:bodyPr/>
          <a:lstStyle/>
          <a:p>
            <a:fld id="{BC433DB3-0243-45D5-87FD-27D2F51D2003}" type="slidenum">
              <a:rPr lang="en-IN" smtClean="0"/>
              <a:t>4</a:t>
            </a:fld>
            <a:endParaRPr lang="en-IN"/>
          </a:p>
        </p:txBody>
      </p:sp>
    </p:spTree>
    <p:extLst>
      <p:ext uri="{BB962C8B-B14F-4D97-AF65-F5344CB8AC3E}">
        <p14:creationId xmlns:p14="http://schemas.microsoft.com/office/powerpoint/2010/main" val="1395451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33DB3-0243-45D5-87FD-27D2F51D2003}" type="slidenum">
              <a:rPr lang="en-IN" smtClean="0"/>
              <a:t>13</a:t>
            </a:fld>
            <a:endParaRPr lang="en-IN"/>
          </a:p>
        </p:txBody>
      </p:sp>
    </p:spTree>
    <p:extLst>
      <p:ext uri="{BB962C8B-B14F-4D97-AF65-F5344CB8AC3E}">
        <p14:creationId xmlns:p14="http://schemas.microsoft.com/office/powerpoint/2010/main" val="2585126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33DB3-0243-45D5-87FD-27D2F51D2003}" type="slidenum">
              <a:rPr lang="en-IN" smtClean="0"/>
              <a:t>14</a:t>
            </a:fld>
            <a:endParaRPr lang="en-IN"/>
          </a:p>
        </p:txBody>
      </p:sp>
    </p:spTree>
    <p:extLst>
      <p:ext uri="{BB962C8B-B14F-4D97-AF65-F5344CB8AC3E}">
        <p14:creationId xmlns:p14="http://schemas.microsoft.com/office/powerpoint/2010/main" val="3202183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33DB3-0243-45D5-87FD-27D2F51D2003}" type="slidenum">
              <a:rPr lang="en-IN" smtClean="0"/>
              <a:t>15</a:t>
            </a:fld>
            <a:endParaRPr lang="en-IN"/>
          </a:p>
        </p:txBody>
      </p:sp>
    </p:spTree>
    <p:extLst>
      <p:ext uri="{BB962C8B-B14F-4D97-AF65-F5344CB8AC3E}">
        <p14:creationId xmlns:p14="http://schemas.microsoft.com/office/powerpoint/2010/main" val="1242451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33DB3-0243-45D5-87FD-27D2F51D2003}" type="slidenum">
              <a:rPr lang="en-IN" smtClean="0"/>
              <a:t>16</a:t>
            </a:fld>
            <a:endParaRPr lang="en-IN"/>
          </a:p>
        </p:txBody>
      </p:sp>
    </p:spTree>
    <p:extLst>
      <p:ext uri="{BB962C8B-B14F-4D97-AF65-F5344CB8AC3E}">
        <p14:creationId xmlns:p14="http://schemas.microsoft.com/office/powerpoint/2010/main" val="2596811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size and model size, training time increase always  significantly helps performance</a:t>
            </a:r>
          </a:p>
          <a:p>
            <a:endParaRPr lang="en-US" dirty="0"/>
          </a:p>
          <a:p>
            <a:r>
              <a:rPr lang="en-US" dirty="0"/>
              <a:t>Explain how the effect of changing batch size is non trivial</a:t>
            </a:r>
          </a:p>
        </p:txBody>
      </p:sp>
      <p:sp>
        <p:nvSpPr>
          <p:cNvPr id="4" name="Slide Number Placeholder 3"/>
          <p:cNvSpPr>
            <a:spLocks noGrp="1"/>
          </p:cNvSpPr>
          <p:nvPr>
            <p:ph type="sldNum" sz="quarter" idx="5"/>
          </p:nvPr>
        </p:nvSpPr>
        <p:spPr/>
        <p:txBody>
          <a:bodyPr/>
          <a:lstStyle/>
          <a:p>
            <a:fld id="{BC433DB3-0243-45D5-87FD-27D2F51D2003}" type="slidenum">
              <a:rPr lang="en-IN" smtClean="0"/>
              <a:t>5</a:t>
            </a:fld>
            <a:endParaRPr lang="en-IN"/>
          </a:p>
        </p:txBody>
      </p:sp>
    </p:spTree>
    <p:extLst>
      <p:ext uri="{BB962C8B-B14F-4D97-AF65-F5344CB8AC3E}">
        <p14:creationId xmlns:p14="http://schemas.microsoft.com/office/powerpoint/2010/main" val="3264662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33DB3-0243-45D5-87FD-27D2F51D2003}" type="slidenum">
              <a:rPr lang="en-IN" smtClean="0"/>
              <a:t>6</a:t>
            </a:fld>
            <a:endParaRPr lang="en-IN"/>
          </a:p>
        </p:txBody>
      </p:sp>
    </p:spTree>
    <p:extLst>
      <p:ext uri="{BB962C8B-B14F-4D97-AF65-F5344CB8AC3E}">
        <p14:creationId xmlns:p14="http://schemas.microsoft.com/office/powerpoint/2010/main" val="1260539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33DB3-0243-45D5-87FD-27D2F51D2003}" type="slidenum">
              <a:rPr lang="en-IN" smtClean="0"/>
              <a:t>7</a:t>
            </a:fld>
            <a:endParaRPr lang="en-IN"/>
          </a:p>
        </p:txBody>
      </p:sp>
    </p:spTree>
    <p:extLst>
      <p:ext uri="{BB962C8B-B14F-4D97-AF65-F5344CB8AC3E}">
        <p14:creationId xmlns:p14="http://schemas.microsoft.com/office/powerpoint/2010/main" val="4048754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33DB3-0243-45D5-87FD-27D2F51D2003}" type="slidenum">
              <a:rPr lang="en-IN" smtClean="0"/>
              <a:t>8</a:t>
            </a:fld>
            <a:endParaRPr lang="en-IN"/>
          </a:p>
        </p:txBody>
      </p:sp>
    </p:spTree>
    <p:extLst>
      <p:ext uri="{BB962C8B-B14F-4D97-AF65-F5344CB8AC3E}">
        <p14:creationId xmlns:p14="http://schemas.microsoft.com/office/powerpoint/2010/main" val="2282705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33DB3-0243-45D5-87FD-27D2F51D2003}" type="slidenum">
              <a:rPr lang="en-IN" smtClean="0"/>
              <a:t>9</a:t>
            </a:fld>
            <a:endParaRPr lang="en-IN"/>
          </a:p>
        </p:txBody>
      </p:sp>
    </p:spTree>
    <p:extLst>
      <p:ext uri="{BB962C8B-B14F-4D97-AF65-F5344CB8AC3E}">
        <p14:creationId xmlns:p14="http://schemas.microsoft.com/office/powerpoint/2010/main" val="3735562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33DB3-0243-45D5-87FD-27D2F51D2003}" type="slidenum">
              <a:rPr lang="en-IN" smtClean="0"/>
              <a:t>10</a:t>
            </a:fld>
            <a:endParaRPr lang="en-IN"/>
          </a:p>
        </p:txBody>
      </p:sp>
    </p:spTree>
    <p:extLst>
      <p:ext uri="{BB962C8B-B14F-4D97-AF65-F5344CB8AC3E}">
        <p14:creationId xmlns:p14="http://schemas.microsoft.com/office/powerpoint/2010/main" val="2119671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33DB3-0243-45D5-87FD-27D2F51D2003}" type="slidenum">
              <a:rPr lang="en-IN" smtClean="0"/>
              <a:t>11</a:t>
            </a:fld>
            <a:endParaRPr lang="en-IN"/>
          </a:p>
        </p:txBody>
      </p:sp>
    </p:spTree>
    <p:extLst>
      <p:ext uri="{BB962C8B-B14F-4D97-AF65-F5344CB8AC3E}">
        <p14:creationId xmlns:p14="http://schemas.microsoft.com/office/powerpoint/2010/main" val="2054040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33DB3-0243-45D5-87FD-27D2F51D2003}" type="slidenum">
              <a:rPr lang="en-IN" smtClean="0"/>
              <a:t>12</a:t>
            </a:fld>
            <a:endParaRPr lang="en-IN"/>
          </a:p>
        </p:txBody>
      </p:sp>
    </p:spTree>
    <p:extLst>
      <p:ext uri="{BB962C8B-B14F-4D97-AF65-F5344CB8AC3E}">
        <p14:creationId xmlns:p14="http://schemas.microsoft.com/office/powerpoint/2010/main" val="13973636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52529" cy="736270"/>
          </a:xfrm>
          <a:prstGeom prst="rect">
            <a:avLst/>
          </a:prstGeom>
          <a:gradFill>
            <a:gsLst>
              <a:gs pos="1000">
                <a:srgbClr val="166018"/>
              </a:gs>
              <a:gs pos="52000">
                <a:srgbClr val="00B0F0"/>
              </a:gs>
              <a:gs pos="100000">
                <a:schemeClr val="tx2">
                  <a:lumMod val="75000"/>
                </a:schemeClr>
              </a:gs>
              <a:gs pos="100000">
                <a:srgbClr val="4D080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latin typeface="Franklin Gothic Demi" pitchFamily="34" charset="0"/>
              </a:rPr>
              <a:t>INDIAN INSTITUTE OF TECHNOLOGY ROORKEE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77895" y="-1281"/>
            <a:ext cx="755828" cy="732103"/>
          </a:xfrm>
          <a:prstGeom prst="rect">
            <a:avLst/>
          </a:prstGeom>
        </p:spPr>
      </p:pic>
      <p:pic>
        <p:nvPicPr>
          <p:cNvPr id="102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6150"/>
            <a:ext cx="9133727" cy="185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781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164285" y="-1480"/>
            <a:ext cx="979715" cy="961360"/>
          </a:xfrm>
          <a:prstGeom prst="rect">
            <a:avLst/>
          </a:prstGeom>
        </p:spPr>
      </p:pic>
      <p:cxnSp>
        <p:nvCxnSpPr>
          <p:cNvPr id="8" name="Straight Connector 7"/>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userDrawn="1"/>
        </p:nvPicPr>
        <p:blipFill>
          <a:blip r:embed="rId4">
            <a:lum bright="3000"/>
          </a:blip>
          <a:stretch>
            <a:fillRect/>
          </a:stretch>
        </p:blipFill>
        <p:spPr>
          <a:xfrm>
            <a:off x="1873072" y="2118212"/>
            <a:ext cx="5321656" cy="3510576"/>
          </a:xfrm>
          <a:prstGeom prst="rect">
            <a:avLst/>
          </a:prstGeom>
        </p:spPr>
      </p:pic>
      <p:sp>
        <p:nvSpPr>
          <p:cNvPr id="17"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
        <p:nvSpPr>
          <p:cNvPr id="11" name="Title 1"/>
          <p:cNvSpPr>
            <a:spLocks noGrp="1"/>
          </p:cNvSpPr>
          <p:nvPr>
            <p:ph type="title"/>
          </p:nvPr>
        </p:nvSpPr>
        <p:spPr>
          <a:xfrm>
            <a:off x="180654" y="202990"/>
            <a:ext cx="7042080" cy="554587"/>
          </a:xfrm>
        </p:spPr>
        <p:txBody>
          <a:bodyPr/>
          <a:lstStyle>
            <a:lvl1pPr algn="l">
              <a:defRPr sz="3200" b="1"/>
            </a:lvl1pPr>
          </a:lstStyle>
          <a:p>
            <a:r>
              <a:rPr lang="en-US" dirty="0"/>
              <a:t>Click to edit Master title style</a:t>
            </a:r>
            <a:endParaRPr lang="en-IN" dirty="0"/>
          </a:p>
        </p:txBody>
      </p:sp>
      <p:sp>
        <p:nvSpPr>
          <p:cNvPr id="12" name="Content Placeholder 3"/>
          <p:cNvSpPr>
            <a:spLocks noGrp="1"/>
          </p:cNvSpPr>
          <p:nvPr>
            <p:ph sz="half" idx="2"/>
          </p:nvPr>
        </p:nvSpPr>
        <p:spPr>
          <a:xfrm>
            <a:off x="180653" y="1173984"/>
            <a:ext cx="8768137" cy="5223272"/>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18656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lum bright="3000"/>
          </a:blip>
          <a:stretch>
            <a:fillRect/>
          </a:stretch>
        </p:blipFill>
        <p:spPr>
          <a:xfrm>
            <a:off x="1873072" y="2118212"/>
            <a:ext cx="5321656" cy="3510576"/>
          </a:xfrm>
          <a:prstGeom prst="rect">
            <a:avLst/>
          </a:prstGeom>
        </p:spPr>
      </p:pic>
      <p:sp>
        <p:nvSpPr>
          <p:cNvPr id="2" name="Title 1"/>
          <p:cNvSpPr>
            <a:spLocks noGrp="1"/>
          </p:cNvSpPr>
          <p:nvPr>
            <p:ph type="title"/>
          </p:nvPr>
        </p:nvSpPr>
        <p:spPr>
          <a:xfrm>
            <a:off x="180654" y="202990"/>
            <a:ext cx="7042080" cy="554587"/>
          </a:xfrm>
        </p:spPr>
        <p:txBody>
          <a:bodyPr/>
          <a:lstStyle>
            <a:lvl1pPr algn="l">
              <a:defRPr sz="3200" b="1"/>
            </a:lvl1pPr>
          </a:lstStyle>
          <a:p>
            <a:r>
              <a:rPr lang="en-US" dirty="0"/>
              <a:t>Click to edit Master title style</a:t>
            </a:r>
            <a:endParaRPr lang="en-IN" dirty="0"/>
          </a:p>
        </p:txBody>
      </p:sp>
      <p:sp>
        <p:nvSpPr>
          <p:cNvPr id="3" name="Text Placeholder 2"/>
          <p:cNvSpPr>
            <a:spLocks noGrp="1"/>
          </p:cNvSpPr>
          <p:nvPr>
            <p:ph type="body" idx="1"/>
          </p:nvPr>
        </p:nvSpPr>
        <p:spPr>
          <a:xfrm>
            <a:off x="180654" y="1132413"/>
            <a:ext cx="4288604" cy="480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0654" y="1613043"/>
            <a:ext cx="4288604" cy="4784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Text Placeholder 4"/>
          <p:cNvSpPr>
            <a:spLocks noGrp="1"/>
          </p:cNvSpPr>
          <p:nvPr>
            <p:ph type="body" sz="quarter" idx="3"/>
          </p:nvPr>
        </p:nvSpPr>
        <p:spPr>
          <a:xfrm>
            <a:off x="4645025" y="1125166"/>
            <a:ext cx="4242121" cy="48787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613043"/>
            <a:ext cx="4242121" cy="4784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10" name="Picture 9"/>
          <p:cNvPicPr>
            <a:picLocks noChangeAspect="1"/>
          </p:cNvPicPr>
          <p:nvPr userDrawn="1"/>
        </p:nvPicPr>
        <p:blipFill>
          <a:blip r:embed="rId3"/>
          <a:stretch>
            <a:fillRect/>
          </a:stretch>
        </p:blipFill>
        <p:spPr>
          <a:xfrm>
            <a:off x="8164285" y="-1480"/>
            <a:ext cx="979715" cy="961360"/>
          </a:xfrm>
          <a:prstGeom prst="rect">
            <a:avLst/>
          </a:prstGeom>
        </p:spPr>
      </p:pic>
      <p:cxnSp>
        <p:nvCxnSpPr>
          <p:cNvPr id="11" name="Straight Connector 10"/>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Tree>
    <p:extLst>
      <p:ext uri="{BB962C8B-B14F-4D97-AF65-F5344CB8AC3E}">
        <p14:creationId xmlns:p14="http://schemas.microsoft.com/office/powerpoint/2010/main" val="2618922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3000"/>
          </a:blip>
          <a:stretch>
            <a:fillRect/>
          </a:stretch>
        </p:blipFill>
        <p:spPr>
          <a:xfrm>
            <a:off x="1873072" y="2118212"/>
            <a:ext cx="5321656" cy="3510576"/>
          </a:xfrm>
          <a:prstGeom prst="rect">
            <a:avLst/>
          </a:prstGeom>
        </p:spPr>
      </p:pic>
      <p:pic>
        <p:nvPicPr>
          <p:cNvPr id="6" name="Picture 5"/>
          <p:cNvPicPr>
            <a:picLocks noChangeAspect="1"/>
          </p:cNvPicPr>
          <p:nvPr userDrawn="1"/>
        </p:nvPicPr>
        <p:blipFill>
          <a:blip r:embed="rId3"/>
          <a:stretch>
            <a:fillRect/>
          </a:stretch>
        </p:blipFill>
        <p:spPr>
          <a:xfrm>
            <a:off x="8164285" y="-1480"/>
            <a:ext cx="979715" cy="961360"/>
          </a:xfrm>
          <a:prstGeom prst="rect">
            <a:avLst/>
          </a:prstGeom>
        </p:spPr>
      </p:pic>
      <p:cxnSp>
        <p:nvCxnSpPr>
          <p:cNvPr id="7" name="Straight Connector 6"/>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Tree>
    <p:extLst>
      <p:ext uri="{BB962C8B-B14F-4D97-AF65-F5344CB8AC3E}">
        <p14:creationId xmlns:p14="http://schemas.microsoft.com/office/powerpoint/2010/main" val="7775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17"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
        <p:nvSpPr>
          <p:cNvPr id="11" name="Title 1"/>
          <p:cNvSpPr>
            <a:spLocks noGrp="1"/>
          </p:cNvSpPr>
          <p:nvPr>
            <p:ph type="title" hasCustomPrompt="1"/>
          </p:nvPr>
        </p:nvSpPr>
        <p:spPr>
          <a:xfrm>
            <a:off x="3363913" y="2971801"/>
            <a:ext cx="2452687" cy="711200"/>
          </a:xfrm>
        </p:spPr>
        <p:txBody>
          <a:bodyPr anchor="t"/>
          <a:lstStyle>
            <a:lvl1pPr algn="ctr">
              <a:defRPr sz="3600" b="1" cap="none"/>
            </a:lvl1pPr>
          </a:lstStyle>
          <a:p>
            <a:r>
              <a:rPr lang="en-US" dirty="0"/>
              <a:t>Thanks…</a:t>
            </a:r>
            <a:endParaRPr lang="en-IN" dirty="0"/>
          </a:p>
        </p:txBody>
      </p:sp>
      <p:cxnSp>
        <p:nvCxnSpPr>
          <p:cNvPr id="12" name="Straight Connector 11"/>
          <p:cNvCxnSpPr/>
          <p:nvPr userDrawn="1"/>
        </p:nvCxnSpPr>
        <p:spPr>
          <a:xfrm>
            <a:off x="3595524" y="3619535"/>
            <a:ext cx="2009553"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0766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N"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N"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defRPr sz="1200">
                <a:solidFill>
                  <a:schemeClr val="tx1">
                    <a:tint val="75000"/>
                  </a:schemeClr>
                </a:solidFill>
                <a:cs typeface="+mn-cs"/>
              </a:defRPr>
            </a:lvl1pPr>
          </a:lstStyle>
          <a:p>
            <a:pPr>
              <a:defRPr/>
            </a:pPr>
            <a:fld id="{247F8E96-40AA-459E-91AA-55A5F97CAAA0}" type="datetime1">
              <a:rPr lang="en-US" smtClean="0">
                <a:solidFill>
                  <a:prstClr val="black">
                    <a:tint val="75000"/>
                  </a:prstClr>
                </a:solidFill>
              </a:rPr>
              <a:t>5/16/25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defRPr sz="1200">
                <a:solidFill>
                  <a:schemeClr val="tx1">
                    <a:tint val="75000"/>
                  </a:schemeClr>
                </a:solidFill>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0" hangingPunct="0">
              <a:defRPr sz="1200">
                <a:solidFill>
                  <a:schemeClr val="tx1">
                    <a:tint val="75000"/>
                  </a:schemeClr>
                </a:solidFill>
                <a:cs typeface="+mn-cs"/>
              </a:defRPr>
            </a:lvl1pPr>
          </a:lstStyle>
          <a:p>
            <a:pPr>
              <a:defRPr/>
            </a:pPr>
            <a:fld id="{D4CB9294-F9FF-4346-BE48-1C04129C722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98616290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8" r:id="rId5"/>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abs/1512.03385" TargetMode="External"/><Relationship Id="rId7" Type="http://schemas.openxmlformats.org/officeDocument/2006/relationships/hyperlink" Target="https://proceedings.mlr.press/v119/croce20b.htm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arxiv.org/abs/2006.07589" TargetMode="External"/><Relationship Id="rId5" Type="http://schemas.openxmlformats.org/officeDocument/2006/relationships/hyperlink" Target="https://dblp.org/rec/conf/icml/SchlarmannSC024.html" TargetMode="External"/><Relationship Id="rId4" Type="http://schemas.openxmlformats.org/officeDocument/2006/relationships/hyperlink" Target="https://proceedings.mlr.press/v119/chen20j.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abs/1412.6572" TargetMode="External"/><Relationship Id="rId2" Type="http://schemas.openxmlformats.org/officeDocument/2006/relationships/hyperlink" Target="https://arxiv.org/abs/1706.06083" TargetMode="External"/><Relationship Id="rId1" Type="http://schemas.openxmlformats.org/officeDocument/2006/relationships/slideLayout" Target="../slideLayouts/slideLayout3.xml"/><Relationship Id="rId4" Type="http://schemas.openxmlformats.org/officeDocument/2006/relationships/hyperlink" Target="https://www.cs.toronto.edu/~kriz/learning-features-2009-TR.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idx="4294967295"/>
          </p:nvPr>
        </p:nvSpPr>
        <p:spPr>
          <a:xfrm>
            <a:off x="1069520" y="1869397"/>
            <a:ext cx="7247166" cy="499336"/>
          </a:xfrm>
        </p:spPr>
        <p:txBody>
          <a:bodyPr/>
          <a:lstStyle>
            <a:lvl1pPr algn="ctr">
              <a:defRPr sz="2800" b="1">
                <a:latin typeface="+mn-lt"/>
              </a:defRPr>
            </a:lvl1pPr>
          </a:lstStyle>
          <a:p>
            <a:r>
              <a:rPr lang="en-IN" dirty="0"/>
              <a:t>A Study on Loss Functions for Adversarial Finetuning of Contrastive Models</a:t>
            </a:r>
          </a:p>
        </p:txBody>
      </p:sp>
      <p:sp>
        <p:nvSpPr>
          <p:cNvPr id="9" name="Text Placeholder 2"/>
          <p:cNvSpPr>
            <a:spLocks noGrp="1"/>
          </p:cNvSpPr>
          <p:nvPr>
            <p:ph type="body" idx="4294967295"/>
          </p:nvPr>
        </p:nvSpPr>
        <p:spPr>
          <a:xfrm>
            <a:off x="1069520" y="3224241"/>
            <a:ext cx="7247166" cy="423370"/>
          </a:xfrm>
        </p:spPr>
        <p:txBody>
          <a:bodyPr anchor="b"/>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Advisor: Prof. Sanjeev Kumar</a:t>
            </a:r>
          </a:p>
        </p:txBody>
      </p:sp>
      <p:sp>
        <p:nvSpPr>
          <p:cNvPr id="14" name="Text Placeholder 2"/>
          <p:cNvSpPr>
            <a:spLocks noGrp="1"/>
          </p:cNvSpPr>
          <p:nvPr>
            <p:ph type="body" idx="4294967295"/>
          </p:nvPr>
        </p:nvSpPr>
        <p:spPr>
          <a:xfrm>
            <a:off x="1069520" y="3647611"/>
            <a:ext cx="7247166" cy="423370"/>
          </a:xfrm>
        </p:spPr>
        <p:txBody>
          <a:bodyPr anchor="b"/>
          <a:lstStyle>
            <a:lvl1pPr marL="0" indent="0" algn="ctr">
              <a:buNone/>
              <a:defRPr sz="18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Aayan</a:t>
            </a:r>
            <a:r>
              <a:rPr lang="en-US" dirty="0"/>
              <a:t> Yadav (22323001) and Shree </a:t>
            </a:r>
            <a:r>
              <a:rPr lang="en-US" dirty="0" err="1"/>
              <a:t>Singhi</a:t>
            </a:r>
            <a:r>
              <a:rPr lang="en-US" dirty="0"/>
              <a:t> (22125035)</a:t>
            </a:r>
          </a:p>
        </p:txBody>
      </p:sp>
    </p:spTree>
    <p:extLst>
      <p:ext uri="{BB962C8B-B14F-4D97-AF65-F5344CB8AC3E}">
        <p14:creationId xmlns:p14="http://schemas.microsoft.com/office/powerpoint/2010/main" val="202677207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Details</a:t>
            </a:r>
          </a:p>
        </p:txBody>
      </p:sp>
      <p:sp>
        <p:nvSpPr>
          <p:cNvPr id="3" name="Text Placeholder 2"/>
          <p:cNvSpPr>
            <a:spLocks noGrp="1"/>
          </p:cNvSpPr>
          <p:nvPr>
            <p:ph type="body" idx="1"/>
          </p:nvPr>
        </p:nvSpPr>
        <p:spPr/>
        <p:txBody>
          <a:bodyPr/>
          <a:lstStyle/>
          <a:p>
            <a:r>
              <a:rPr lang="en-US" dirty="0"/>
              <a:t>CIFAR10</a:t>
            </a:r>
          </a:p>
        </p:txBody>
      </p:sp>
      <p:sp>
        <p:nvSpPr>
          <p:cNvPr id="4" name="Content Placeholder 3"/>
          <p:cNvSpPr>
            <a:spLocks noGrp="1"/>
          </p:cNvSpPr>
          <p:nvPr>
            <p:ph sz="half" idx="2"/>
          </p:nvPr>
        </p:nvSpPr>
        <p:spPr/>
        <p:txBody>
          <a:bodyPr/>
          <a:lstStyle/>
          <a:p>
            <a:r>
              <a:rPr lang="en-US" dirty="0"/>
              <a:t>32 x 32 RGB images with 10 classes</a:t>
            </a:r>
          </a:p>
          <a:p>
            <a:r>
              <a:rPr lang="en-US" dirty="0"/>
              <a:t>50K images in training set and 10K images in test set</a:t>
            </a:r>
          </a:p>
        </p:txBody>
      </p:sp>
      <p:sp>
        <p:nvSpPr>
          <p:cNvPr id="5" name="Text Placeholder 4"/>
          <p:cNvSpPr>
            <a:spLocks noGrp="1"/>
          </p:cNvSpPr>
          <p:nvPr>
            <p:ph type="body" sz="quarter" idx="3"/>
          </p:nvPr>
        </p:nvSpPr>
        <p:spPr/>
        <p:txBody>
          <a:bodyPr/>
          <a:lstStyle/>
          <a:p>
            <a:r>
              <a:rPr lang="en-US" dirty="0"/>
              <a:t>ImageNet-1K</a:t>
            </a:r>
          </a:p>
        </p:txBody>
      </p:sp>
      <p:sp>
        <p:nvSpPr>
          <p:cNvPr id="6" name="Content Placeholder 5"/>
          <p:cNvSpPr>
            <a:spLocks noGrp="1"/>
          </p:cNvSpPr>
          <p:nvPr>
            <p:ph sz="quarter" idx="4"/>
          </p:nvPr>
        </p:nvSpPr>
        <p:spPr>
          <a:xfrm>
            <a:off x="4645025" y="1613043"/>
            <a:ext cx="4242121" cy="4784213"/>
          </a:xfrm>
        </p:spPr>
        <p:txBody>
          <a:bodyPr/>
          <a:lstStyle/>
          <a:p>
            <a:r>
              <a:rPr lang="en-US" dirty="0"/>
              <a:t>Varying image sizes of larger resolution with RGB and grayscale images</a:t>
            </a:r>
          </a:p>
          <a:p>
            <a:r>
              <a:rPr lang="en-US" dirty="0"/>
              <a:t>1000 different object classes</a:t>
            </a:r>
          </a:p>
          <a:p>
            <a:r>
              <a:rPr lang="en-US" dirty="0"/>
              <a:t>1.2M in train set, 50k </a:t>
            </a:r>
            <a:r>
              <a:rPr lang="en-US" dirty="0" err="1"/>
              <a:t>val</a:t>
            </a:r>
            <a:r>
              <a:rPr lang="en-US" dirty="0"/>
              <a:t> set</a:t>
            </a:r>
          </a:p>
          <a:p>
            <a:endParaRPr lang="en-US" dirty="0"/>
          </a:p>
        </p:txBody>
      </p:sp>
      <p:pic>
        <p:nvPicPr>
          <p:cNvPr id="5124" name="Picture 4" descr="CIFAR-10 数据集可视化详细讲解（附代码）-CSDN博客">
            <a:extLst>
              <a:ext uri="{FF2B5EF4-FFF2-40B4-BE49-F238E27FC236}">
                <a16:creationId xmlns:a16="http://schemas.microsoft.com/office/drawing/2014/main" id="{63BCF33A-4FB9-4174-9BB5-CEDDF3B9C16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628" r="31942"/>
          <a:stretch/>
        </p:blipFill>
        <p:spPr bwMode="auto">
          <a:xfrm>
            <a:off x="605263" y="3752506"/>
            <a:ext cx="3096431" cy="219253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Net-1k vs NINCO Dataset | Papers With Code">
            <a:extLst>
              <a:ext uri="{FF2B5EF4-FFF2-40B4-BE49-F238E27FC236}">
                <a16:creationId xmlns:a16="http://schemas.microsoft.com/office/drawing/2014/main" id="{B98FD3BB-9AE3-48A7-9C2C-0965872CAE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52" t="5900" r="49311" b="14929"/>
          <a:stretch/>
        </p:blipFill>
        <p:spPr bwMode="auto">
          <a:xfrm>
            <a:off x="4893867" y="4025328"/>
            <a:ext cx="3540017" cy="1919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131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a:t>
            </a:r>
          </a:p>
        </p:txBody>
      </p:sp>
      <p:sp>
        <p:nvSpPr>
          <p:cNvPr id="4" name="Content Placeholder 3"/>
          <p:cNvSpPr>
            <a:spLocks noGrp="1"/>
          </p:cNvSpPr>
          <p:nvPr>
            <p:ph sz="half" idx="2"/>
          </p:nvPr>
        </p:nvSpPr>
        <p:spPr>
          <a:xfrm>
            <a:off x="180654" y="1548384"/>
            <a:ext cx="8963346" cy="4848872"/>
          </a:xfrm>
        </p:spPr>
        <p:txBody>
          <a:bodyPr/>
          <a:lstStyle/>
          <a:p>
            <a:pPr marL="0" indent="0">
              <a:buNone/>
            </a:pPr>
            <a:r>
              <a:rPr lang="en-US" dirty="0"/>
              <a:t>We expect that the model’s adversarial image classification performance would stay roughly the same, with slight decrease</a:t>
            </a:r>
          </a:p>
          <a:p>
            <a:pPr marL="0" indent="0" algn="ctr">
              <a:buNone/>
            </a:pPr>
            <a:endParaRPr lang="en-US" dirty="0"/>
          </a:p>
          <a:p>
            <a:pPr marL="0" indent="0">
              <a:buNone/>
            </a:pPr>
            <a:r>
              <a:rPr lang="en-US" dirty="0"/>
              <a:t>We expect that the clean image classification performance of the model would improve.</a:t>
            </a:r>
          </a:p>
          <a:p>
            <a:pPr marL="0" indent="0">
              <a:buNone/>
            </a:pPr>
            <a:endParaRPr lang="en-US" dirty="0"/>
          </a:p>
          <a:p>
            <a:pPr marL="0" indent="0">
              <a:buNone/>
            </a:pPr>
            <a:r>
              <a:rPr lang="en-US" dirty="0"/>
              <a:t>The embeddings of the original model and fine-tuned model were expected to stay the same, on clean images, since the clean loss term would minimize the difference between both embeddings</a:t>
            </a:r>
          </a:p>
        </p:txBody>
      </p:sp>
    </p:spTree>
    <p:extLst>
      <p:ext uri="{BB962C8B-B14F-4D97-AF65-F5344CB8AC3E}">
        <p14:creationId xmlns:p14="http://schemas.microsoft.com/office/powerpoint/2010/main" val="875746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54" y="202990"/>
            <a:ext cx="8061138" cy="554587"/>
          </a:xfrm>
        </p:spPr>
        <p:txBody>
          <a:bodyPr/>
          <a:lstStyle/>
          <a:p>
            <a:r>
              <a:rPr lang="en-US" dirty="0"/>
              <a:t>Results on CIFAR10 with varying learning rate</a:t>
            </a:r>
          </a:p>
        </p:txBody>
      </p:sp>
      <p:sp>
        <p:nvSpPr>
          <p:cNvPr id="6" name="TextBox 5">
            <a:extLst>
              <a:ext uri="{FF2B5EF4-FFF2-40B4-BE49-F238E27FC236}">
                <a16:creationId xmlns:a16="http://schemas.microsoft.com/office/drawing/2014/main" id="{FE89AC79-7E2F-4EF3-D56A-3343CBB43536}"/>
              </a:ext>
            </a:extLst>
          </p:cNvPr>
          <p:cNvSpPr txBox="1"/>
          <p:nvPr/>
        </p:nvSpPr>
        <p:spPr>
          <a:xfrm>
            <a:off x="974690" y="4843305"/>
            <a:ext cx="7405635" cy="369332"/>
          </a:xfrm>
          <a:prstGeom prst="rect">
            <a:avLst/>
          </a:prstGeom>
          <a:noFill/>
        </p:spPr>
        <p:txBody>
          <a:bodyPr wrap="square" rtlCol="0">
            <a:spAutoFit/>
          </a:bodyPr>
          <a:lstStyle/>
          <a:p>
            <a:r>
              <a:rPr lang="en-US" dirty="0"/>
              <a:t>Learning rate of 1e-4 gives the most optimal result (Clean weight = 0.1)</a:t>
            </a:r>
          </a:p>
        </p:txBody>
      </p:sp>
      <p:pic>
        <p:nvPicPr>
          <p:cNvPr id="4" name="Picture 3" descr="A comparison of a graph&#10;&#10;Description automatically generated">
            <a:extLst>
              <a:ext uri="{FF2B5EF4-FFF2-40B4-BE49-F238E27FC236}">
                <a16:creationId xmlns:a16="http://schemas.microsoft.com/office/drawing/2014/main" id="{5B1DB1D1-0107-FA64-99D5-A1CEFB5AB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54" y="1530752"/>
            <a:ext cx="7772400" cy="2735884"/>
          </a:xfrm>
          <a:prstGeom prst="rect">
            <a:avLst/>
          </a:prstGeom>
        </p:spPr>
      </p:pic>
    </p:spTree>
    <p:extLst>
      <p:ext uri="{BB962C8B-B14F-4D97-AF65-F5344CB8AC3E}">
        <p14:creationId xmlns:p14="http://schemas.microsoft.com/office/powerpoint/2010/main" val="1835498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54" y="202990"/>
            <a:ext cx="8061138" cy="554587"/>
          </a:xfrm>
        </p:spPr>
        <p:txBody>
          <a:bodyPr/>
          <a:lstStyle/>
          <a:p>
            <a:r>
              <a:rPr lang="en-US" dirty="0"/>
              <a:t>Results on CIFAR10 with varying alpha</a:t>
            </a:r>
          </a:p>
        </p:txBody>
      </p:sp>
      <p:sp>
        <p:nvSpPr>
          <p:cNvPr id="6" name="TextBox 5">
            <a:extLst>
              <a:ext uri="{FF2B5EF4-FFF2-40B4-BE49-F238E27FC236}">
                <a16:creationId xmlns:a16="http://schemas.microsoft.com/office/drawing/2014/main" id="{7713CC5B-E05F-5BF9-9CFA-E9A8E352FC62}"/>
              </a:ext>
            </a:extLst>
          </p:cNvPr>
          <p:cNvSpPr txBox="1"/>
          <p:nvPr/>
        </p:nvSpPr>
        <p:spPr>
          <a:xfrm>
            <a:off x="5958673" y="1930952"/>
            <a:ext cx="286378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Training loss behaves as expected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Difference in clean accuracy minimal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Introduction of clean loss term causes overfitting with respect to adversarial example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Overfitting?</a:t>
            </a:r>
          </a:p>
          <a:p>
            <a:endParaRPr lang="en-US" dirty="0"/>
          </a:p>
        </p:txBody>
      </p:sp>
      <p:pic>
        <p:nvPicPr>
          <p:cNvPr id="7" name="Content Placeholder 6" descr="A group of graphs showing different loss&#10;&#10;Description automatically generated with medium confidence">
            <a:extLst>
              <a:ext uri="{FF2B5EF4-FFF2-40B4-BE49-F238E27FC236}">
                <a16:creationId xmlns:a16="http://schemas.microsoft.com/office/drawing/2014/main" id="{6A1256A7-A152-A643-03FF-F40D7EE371C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84161" y="1285080"/>
            <a:ext cx="5086491" cy="5086491"/>
          </a:xfrm>
        </p:spPr>
      </p:pic>
    </p:spTree>
    <p:extLst>
      <p:ext uri="{BB962C8B-B14F-4D97-AF65-F5344CB8AC3E}">
        <p14:creationId xmlns:p14="http://schemas.microsoft.com/office/powerpoint/2010/main" val="2667849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54" y="202990"/>
            <a:ext cx="8061138" cy="554587"/>
          </a:xfrm>
        </p:spPr>
        <p:txBody>
          <a:bodyPr/>
          <a:lstStyle/>
          <a:p>
            <a:r>
              <a:rPr lang="en-US" dirty="0"/>
              <a:t>Results on ImageNet-1K</a:t>
            </a:r>
          </a:p>
        </p:txBody>
      </p:sp>
      <p:sp>
        <p:nvSpPr>
          <p:cNvPr id="7" name="TextBox 6">
            <a:extLst>
              <a:ext uri="{FF2B5EF4-FFF2-40B4-BE49-F238E27FC236}">
                <a16:creationId xmlns:a16="http://schemas.microsoft.com/office/drawing/2014/main" id="{17E5FA0C-7723-F2FE-AED3-527695C41741}"/>
              </a:ext>
            </a:extLst>
          </p:cNvPr>
          <p:cNvSpPr txBox="1"/>
          <p:nvPr/>
        </p:nvSpPr>
        <p:spPr>
          <a:xfrm>
            <a:off x="5958673" y="1930952"/>
            <a:ext cx="286378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Training loss behaves as expected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Difference in clean accuracy initially but converges over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Introduction of clean loss term causes overfitting with respect to adversarial example</a:t>
            </a:r>
          </a:p>
        </p:txBody>
      </p:sp>
      <p:pic>
        <p:nvPicPr>
          <p:cNvPr id="4" name="Picture 3" descr="A screenshot of a graph&#10;&#10;Description automatically generated">
            <a:extLst>
              <a:ext uri="{FF2B5EF4-FFF2-40B4-BE49-F238E27FC236}">
                <a16:creationId xmlns:a16="http://schemas.microsoft.com/office/drawing/2014/main" id="{717AF01C-912D-C0E9-3331-85E1FE10F4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578" y="1238491"/>
            <a:ext cx="5201867" cy="5201867"/>
          </a:xfrm>
          <a:prstGeom prst="rect">
            <a:avLst/>
          </a:prstGeom>
        </p:spPr>
      </p:pic>
    </p:spTree>
    <p:extLst>
      <p:ext uri="{BB962C8B-B14F-4D97-AF65-F5344CB8AC3E}">
        <p14:creationId xmlns:p14="http://schemas.microsoft.com/office/powerpoint/2010/main" val="2827771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54" y="183450"/>
            <a:ext cx="7042080" cy="554587"/>
          </a:xfrm>
        </p:spPr>
        <p:txBody>
          <a:bodyPr/>
          <a:lstStyle/>
          <a:p>
            <a:r>
              <a:rPr lang="en-US" dirty="0"/>
              <a:t>Conclusion</a:t>
            </a:r>
          </a:p>
        </p:txBody>
      </p:sp>
      <p:sp>
        <p:nvSpPr>
          <p:cNvPr id="4" name="Content Placeholder 3"/>
          <p:cNvSpPr>
            <a:spLocks noGrp="1"/>
          </p:cNvSpPr>
          <p:nvPr>
            <p:ph sz="half" idx="2"/>
          </p:nvPr>
        </p:nvSpPr>
        <p:spPr>
          <a:xfrm>
            <a:off x="180653" y="1185705"/>
            <a:ext cx="8772427" cy="5211551"/>
          </a:xfrm>
        </p:spPr>
        <p:txBody>
          <a:bodyPr/>
          <a:lstStyle/>
          <a:p>
            <a:r>
              <a:rPr lang="en-US" dirty="0"/>
              <a:t>Introduction of additional term which minimizes the L2 distance between embedding of clean images on original and finetuned model causes overfitting in adversarial learning task.</a:t>
            </a:r>
          </a:p>
          <a:p>
            <a:endParaRPr lang="en-US" dirty="0"/>
          </a:p>
          <a:p>
            <a:r>
              <a:rPr lang="en-US" dirty="0"/>
              <a:t>Restricting embedding space in a L2 sense does not boost performance on clean images while causing overfitting on adversarial images.</a:t>
            </a:r>
          </a:p>
          <a:p>
            <a:endParaRPr lang="en-US" dirty="0"/>
          </a:p>
          <a:p>
            <a:r>
              <a:rPr lang="en-US" dirty="0"/>
              <a:t>Maybe some other distance measure can give better results.</a:t>
            </a:r>
          </a:p>
        </p:txBody>
      </p:sp>
    </p:spTree>
    <p:extLst>
      <p:ext uri="{BB962C8B-B14F-4D97-AF65-F5344CB8AC3E}">
        <p14:creationId xmlns:p14="http://schemas.microsoft.com/office/powerpoint/2010/main" val="2661106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54" y="183450"/>
            <a:ext cx="7042080" cy="554587"/>
          </a:xfrm>
        </p:spPr>
        <p:txBody>
          <a:bodyPr/>
          <a:lstStyle/>
          <a:p>
            <a:r>
              <a:rPr lang="en-US" dirty="0"/>
              <a:t>References</a:t>
            </a:r>
          </a:p>
        </p:txBody>
      </p:sp>
      <p:sp>
        <p:nvSpPr>
          <p:cNvPr id="4" name="Content Placeholder 3"/>
          <p:cNvSpPr>
            <a:spLocks noGrp="1"/>
          </p:cNvSpPr>
          <p:nvPr>
            <p:ph sz="half" idx="2"/>
          </p:nvPr>
        </p:nvSpPr>
        <p:spPr>
          <a:xfrm>
            <a:off x="180653" y="1205803"/>
            <a:ext cx="8772427" cy="5191454"/>
          </a:xfrm>
        </p:spPr>
        <p:txBody>
          <a:bodyPr/>
          <a:lstStyle/>
          <a:p>
            <a:r>
              <a:rPr lang="en-IN" sz="1800" dirty="0"/>
              <a:t>He, K., Zhang, X., Ren, S., &amp; Sun, J. (2015). Deep residual learning for image recognition. </a:t>
            </a:r>
            <a:r>
              <a:rPr lang="en-IN" sz="1800" i="1" dirty="0" err="1"/>
              <a:t>arXiv</a:t>
            </a:r>
            <a:r>
              <a:rPr lang="en-IN" sz="1800" i="1" dirty="0"/>
              <a:t> preprint arXiv:1512.03385</a:t>
            </a:r>
            <a:r>
              <a:rPr lang="en-IN" sz="1800" dirty="0"/>
              <a:t>. </a:t>
            </a:r>
            <a:r>
              <a:rPr lang="en-IN" sz="1800" dirty="0">
                <a:hlinkClick r:id="rId3"/>
              </a:rPr>
              <a:t>https://arxiv.org/abs/1512.03385</a:t>
            </a:r>
            <a:endParaRPr lang="en-IN" sz="1800" dirty="0"/>
          </a:p>
          <a:p>
            <a:r>
              <a:rPr lang="en-IN" sz="1800" dirty="0"/>
              <a:t>Chen, T., </a:t>
            </a:r>
            <a:r>
              <a:rPr lang="en-IN" sz="1800" dirty="0" err="1"/>
              <a:t>Kornblith</a:t>
            </a:r>
            <a:r>
              <a:rPr lang="en-IN" sz="1800" dirty="0"/>
              <a:t>, S., </a:t>
            </a:r>
            <a:r>
              <a:rPr lang="en-IN" sz="1800" dirty="0" err="1"/>
              <a:t>Norouzi</a:t>
            </a:r>
            <a:r>
              <a:rPr lang="en-IN" sz="1800" dirty="0"/>
              <a:t>, M., &amp; Hinton, G. (2020). A simple framework for contrastive learning of visual representations. In H. </a:t>
            </a:r>
            <a:r>
              <a:rPr lang="en-IN" sz="1800" dirty="0" err="1"/>
              <a:t>Daumé</a:t>
            </a:r>
            <a:r>
              <a:rPr lang="en-IN" sz="1800" dirty="0"/>
              <a:t> III &amp; A. Singh (Eds.), </a:t>
            </a:r>
            <a:r>
              <a:rPr lang="en-IN" sz="1800" i="1" dirty="0"/>
              <a:t>Proceedings of the 37th International Conference on Machine Learning</a:t>
            </a:r>
            <a:r>
              <a:rPr lang="en-IN" sz="1800" dirty="0"/>
              <a:t> (Vol. 119, pp. 1597–1607). PMLR. </a:t>
            </a:r>
            <a:r>
              <a:rPr lang="en-IN" sz="1800" dirty="0">
                <a:hlinkClick r:id="rId4"/>
              </a:rPr>
              <a:t>https://proceedings.mlr.press/v119/chen20j.html</a:t>
            </a:r>
            <a:endParaRPr lang="en-IN" sz="1800" dirty="0"/>
          </a:p>
          <a:p>
            <a:r>
              <a:rPr lang="en-IN" sz="1800" dirty="0" err="1"/>
              <a:t>Schlarmann</a:t>
            </a:r>
            <a:r>
              <a:rPr lang="en-IN" sz="1800" dirty="0"/>
              <a:t>, C., Singh, N. D., Croce, F., &amp; Hein, M. (2024). Robust CLIP: Unsupervised adversarial fine-tuning of vision embeddings for robust large vision-language models. In </a:t>
            </a:r>
            <a:r>
              <a:rPr lang="en-IN" sz="1800" i="1" dirty="0"/>
              <a:t>Proceedings of the 41st International Conference on Machine Learning (ICML)</a:t>
            </a:r>
            <a:r>
              <a:rPr lang="en-IN" sz="1800" dirty="0"/>
              <a:t>. </a:t>
            </a:r>
            <a:r>
              <a:rPr lang="en-IN" sz="1800" dirty="0">
                <a:hlinkClick r:id="rId5"/>
              </a:rPr>
              <a:t>https://dblp.org/rec/conf/icml/SchlarmannSC024.html</a:t>
            </a:r>
            <a:endParaRPr lang="en-IN" sz="1800" dirty="0"/>
          </a:p>
          <a:p>
            <a:r>
              <a:rPr lang="en-IN" sz="1800" dirty="0"/>
              <a:t>Kim, M., Tack, J., &amp; Hwang, S. J. (2020). Adversarial self-supervised contrastive learning. In </a:t>
            </a:r>
            <a:r>
              <a:rPr lang="en-IN" sz="1800" i="1" dirty="0"/>
              <a:t>Advances in Neural Information Processing Systems</a:t>
            </a:r>
            <a:r>
              <a:rPr lang="en-IN" sz="1800" dirty="0"/>
              <a:t> (Vol. 33, pp. 3455–3465). </a:t>
            </a:r>
            <a:r>
              <a:rPr lang="en-IN" sz="1800" dirty="0">
                <a:hlinkClick r:id="rId6"/>
              </a:rPr>
              <a:t>https://arxiv.org/abs/2006.07589</a:t>
            </a:r>
            <a:endParaRPr lang="en-IN" sz="1800" dirty="0"/>
          </a:p>
          <a:p>
            <a:r>
              <a:rPr lang="en-IN" sz="1800" dirty="0"/>
              <a:t>Croce, F., &amp; Hein, M. (2020). Reliable evaluation of adversarial robustness with an ensemble of diverse parameter-free attacks. In </a:t>
            </a:r>
            <a:r>
              <a:rPr lang="en-IN" sz="1800" i="1" dirty="0"/>
              <a:t>Proceedings of the 37th International Conference on Machine Learning</a:t>
            </a:r>
            <a:r>
              <a:rPr lang="en-IN" sz="1800" dirty="0"/>
              <a:t> (pp. 2206–2216). PMLR. </a:t>
            </a:r>
            <a:r>
              <a:rPr lang="en-IN" sz="1800" dirty="0">
                <a:hlinkClick r:id="rId7"/>
              </a:rPr>
              <a:t>https://proceedings.mlr.press/v119/croce20b.html</a:t>
            </a:r>
            <a:endParaRPr lang="en-IN" sz="1800" dirty="0"/>
          </a:p>
          <a:p>
            <a:endParaRPr lang="en-US" sz="1800" dirty="0"/>
          </a:p>
        </p:txBody>
      </p:sp>
    </p:spTree>
    <p:extLst>
      <p:ext uri="{BB962C8B-B14F-4D97-AF65-F5344CB8AC3E}">
        <p14:creationId xmlns:p14="http://schemas.microsoft.com/office/powerpoint/2010/main" val="3545994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70C8687-7BCD-5E16-01AC-6D163E0A2180}"/>
              </a:ext>
            </a:extLst>
          </p:cNvPr>
          <p:cNvSpPr>
            <a:spLocks noGrp="1"/>
          </p:cNvSpPr>
          <p:nvPr>
            <p:ph sz="half" idx="2"/>
          </p:nvPr>
        </p:nvSpPr>
        <p:spPr>
          <a:xfrm>
            <a:off x="0" y="1036893"/>
            <a:ext cx="8963346" cy="4784213"/>
          </a:xfrm>
        </p:spPr>
        <p:txBody>
          <a:bodyPr/>
          <a:lstStyle/>
          <a:p>
            <a:r>
              <a:rPr lang="en-IN" sz="1800" dirty="0" err="1"/>
              <a:t>Madry</a:t>
            </a:r>
            <a:r>
              <a:rPr lang="en-IN" sz="1800" dirty="0"/>
              <a:t>, A., </a:t>
            </a:r>
            <a:r>
              <a:rPr lang="en-IN" sz="1800" dirty="0" err="1"/>
              <a:t>Makelov</a:t>
            </a:r>
            <a:r>
              <a:rPr lang="en-IN" sz="1800" dirty="0"/>
              <a:t>, A., Schmidt, L., Tsipras, D., &amp; </a:t>
            </a:r>
            <a:r>
              <a:rPr lang="en-IN" sz="1800" dirty="0" err="1"/>
              <a:t>Vladu</a:t>
            </a:r>
            <a:r>
              <a:rPr lang="en-IN" sz="1800" dirty="0"/>
              <a:t>, A. (2018). Towards deep learning models resistant to adversarial attacks. In </a:t>
            </a:r>
            <a:r>
              <a:rPr lang="en-IN" sz="1800" i="1" dirty="0"/>
              <a:t>International Conference on Learning Representations</a:t>
            </a:r>
            <a:r>
              <a:rPr lang="en-IN" sz="1800" dirty="0"/>
              <a:t>. </a:t>
            </a:r>
            <a:r>
              <a:rPr lang="en-IN" sz="1800" dirty="0">
                <a:hlinkClick r:id="rId2"/>
              </a:rPr>
              <a:t>https://arxiv.org/abs/1706.06083</a:t>
            </a:r>
            <a:endParaRPr lang="en-IN" sz="1800" dirty="0"/>
          </a:p>
          <a:p>
            <a:r>
              <a:rPr lang="en-IN" sz="1800" dirty="0"/>
              <a:t>Goodfellow, I. J., </a:t>
            </a:r>
            <a:r>
              <a:rPr lang="en-IN" sz="1800" dirty="0" err="1"/>
              <a:t>Shlens</a:t>
            </a:r>
            <a:r>
              <a:rPr lang="en-IN" sz="1800" dirty="0"/>
              <a:t>, J., &amp; </a:t>
            </a:r>
            <a:r>
              <a:rPr lang="en-IN" sz="1800" dirty="0" err="1"/>
              <a:t>Szegedy</a:t>
            </a:r>
            <a:r>
              <a:rPr lang="en-IN" sz="1800" dirty="0"/>
              <a:t>, C. (2015). Explaining and harnessing adversarial examples. In </a:t>
            </a:r>
            <a:r>
              <a:rPr lang="en-IN" sz="1800" i="1" dirty="0"/>
              <a:t>International Conference on Learning Representations (ICLR)</a:t>
            </a:r>
            <a:r>
              <a:rPr lang="en-IN" sz="1800" dirty="0"/>
              <a:t>. </a:t>
            </a:r>
            <a:r>
              <a:rPr lang="en-IN" sz="1800" dirty="0">
                <a:hlinkClick r:id="rId3"/>
              </a:rPr>
              <a:t>https://arxiv.org/abs/1412.6572</a:t>
            </a:r>
            <a:endParaRPr lang="en-IN" sz="1800" dirty="0"/>
          </a:p>
          <a:p>
            <a:r>
              <a:rPr lang="en-IN" sz="1800" dirty="0" err="1"/>
              <a:t>Krizhevsky</a:t>
            </a:r>
            <a:r>
              <a:rPr lang="en-IN" sz="1800" dirty="0"/>
              <a:t>, A. (2009). </a:t>
            </a:r>
            <a:r>
              <a:rPr lang="en-IN" sz="1800" i="1" dirty="0"/>
              <a:t>Learning multiple layers of features from tiny images</a:t>
            </a:r>
            <a:r>
              <a:rPr lang="en-IN" sz="1800" dirty="0"/>
              <a:t> (Technical Report). University of Toronto. </a:t>
            </a:r>
            <a:r>
              <a:rPr lang="en-IN" sz="1800" dirty="0">
                <a:hlinkClick r:id="rId4"/>
              </a:rPr>
              <a:t>https://www.cs.toronto.edu/~kriz/learning-features-2009-TR.pdf</a:t>
            </a:r>
            <a:endParaRPr lang="en-IN" sz="1800" dirty="0"/>
          </a:p>
          <a:p>
            <a:r>
              <a:rPr lang="en-IN" sz="1800" dirty="0"/>
              <a:t>Deng, J., Dong, W., </a:t>
            </a:r>
            <a:r>
              <a:rPr lang="en-IN" sz="1800" dirty="0" err="1"/>
              <a:t>Socher</a:t>
            </a:r>
            <a:r>
              <a:rPr lang="en-IN" sz="1800" dirty="0"/>
              <a:t>, R., Li, L.-J., Li, K., &amp; Fei-Fei, L. (2009). ImageNet: A large-scale hierarchical image database. In </a:t>
            </a:r>
            <a:r>
              <a:rPr lang="en-IN" sz="1800" i="1" dirty="0"/>
              <a:t>2009 IEEE Conference on Computer Vision and Pattern Recognition</a:t>
            </a:r>
            <a:r>
              <a:rPr lang="en-IN" sz="1800" dirty="0"/>
              <a:t> (pp. 248–255). IEEE. https://</a:t>
            </a:r>
            <a:r>
              <a:rPr lang="en-IN" sz="1800" dirty="0" err="1"/>
              <a:t>doi.org</a:t>
            </a:r>
            <a:r>
              <a:rPr lang="en-IN" sz="1800" dirty="0"/>
              <a:t>/10.1109/CVPR.2009.5206848</a:t>
            </a:r>
          </a:p>
          <a:p>
            <a:r>
              <a:rPr lang="en-IN" sz="1800" dirty="0" err="1"/>
              <a:t>Bengio</a:t>
            </a:r>
            <a:r>
              <a:rPr lang="en-IN" sz="1800" dirty="0"/>
              <a:t>, Y., Courville, A., &amp; Vincent, P. (2013). Representation learning: A review and new perspectives. </a:t>
            </a:r>
            <a:r>
              <a:rPr lang="en-IN" sz="1800" i="1" dirty="0"/>
              <a:t>IEEE Transactions on Pattern Analysis and Machine Intelligence, 35</a:t>
            </a:r>
            <a:r>
              <a:rPr lang="en-IN" sz="1800" dirty="0"/>
              <a:t>(8), 1798–1828.</a:t>
            </a:r>
          </a:p>
          <a:p>
            <a:r>
              <a:rPr lang="en-IN" sz="1800" dirty="0"/>
              <a:t>Jing, L., &amp; Tian, Y. (2020). Self-supervised visual feature learning with deep neural networks: A survey. </a:t>
            </a:r>
            <a:r>
              <a:rPr lang="en-IN" sz="1800" i="1" dirty="0"/>
              <a:t>IEEE Transactions on Pattern Analysis and Machine Intelligence, 43</a:t>
            </a:r>
            <a:r>
              <a:rPr lang="en-IN" sz="1800" dirty="0"/>
              <a:t>(11), 4037–4058.</a:t>
            </a:r>
          </a:p>
          <a:p>
            <a:endParaRPr lang="en-US" sz="1800" dirty="0"/>
          </a:p>
        </p:txBody>
      </p:sp>
      <p:sp>
        <p:nvSpPr>
          <p:cNvPr id="7" name="Title 1">
            <a:extLst>
              <a:ext uri="{FF2B5EF4-FFF2-40B4-BE49-F238E27FC236}">
                <a16:creationId xmlns:a16="http://schemas.microsoft.com/office/drawing/2014/main" id="{4AE366C8-F771-0A40-49EB-950533D9D84D}"/>
              </a:ext>
            </a:extLst>
          </p:cNvPr>
          <p:cNvSpPr>
            <a:spLocks noGrp="1"/>
          </p:cNvSpPr>
          <p:nvPr>
            <p:ph type="title"/>
          </p:nvPr>
        </p:nvSpPr>
        <p:spPr>
          <a:xfrm>
            <a:off x="180654" y="183450"/>
            <a:ext cx="7042080" cy="554587"/>
          </a:xfrm>
        </p:spPr>
        <p:txBody>
          <a:bodyPr/>
          <a:lstStyle/>
          <a:p>
            <a:r>
              <a:rPr lang="en-US" dirty="0"/>
              <a:t>References</a:t>
            </a:r>
          </a:p>
        </p:txBody>
      </p:sp>
    </p:spTree>
    <p:extLst>
      <p:ext uri="{BB962C8B-B14F-4D97-AF65-F5344CB8AC3E}">
        <p14:creationId xmlns:p14="http://schemas.microsoft.com/office/powerpoint/2010/main" val="3341453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79A88CA-321D-5583-EE60-2ECA4C8CEBB2}"/>
              </a:ext>
            </a:extLst>
          </p:cNvPr>
          <p:cNvSpPr>
            <a:spLocks noGrp="1"/>
          </p:cNvSpPr>
          <p:nvPr>
            <p:ph sz="half" idx="2"/>
          </p:nvPr>
        </p:nvSpPr>
        <p:spPr>
          <a:xfrm>
            <a:off x="180654" y="1381931"/>
            <a:ext cx="8963346" cy="4784213"/>
          </a:xfrm>
        </p:spPr>
        <p:txBody>
          <a:bodyPr/>
          <a:lstStyle/>
          <a:p>
            <a:r>
              <a:rPr lang="en-IN" sz="1800" dirty="0"/>
              <a:t>Vincent, P., Larochelle, H., Lajoie, I., </a:t>
            </a:r>
            <a:r>
              <a:rPr lang="en-IN" sz="1800" dirty="0" err="1"/>
              <a:t>Bengio</a:t>
            </a:r>
            <a:r>
              <a:rPr lang="en-IN" sz="1800" dirty="0"/>
              <a:t>, Y., </a:t>
            </a:r>
            <a:r>
              <a:rPr lang="en-IN" sz="1800" dirty="0" err="1"/>
              <a:t>Manzagol</a:t>
            </a:r>
            <a:r>
              <a:rPr lang="en-IN" sz="1800" dirty="0"/>
              <a:t>, P.-A., &amp; </a:t>
            </a:r>
            <a:r>
              <a:rPr lang="en-IN" sz="1800" dirty="0" err="1"/>
              <a:t>Bottou</a:t>
            </a:r>
            <a:r>
              <a:rPr lang="en-IN" sz="1800" dirty="0"/>
              <a:t>, L. (2010). Stacked denoising autoencoders: Learning useful representations in a deep network with a local denoising criterion. </a:t>
            </a:r>
            <a:r>
              <a:rPr lang="en-IN" sz="1800" i="1" dirty="0"/>
              <a:t>Journal of Machine Learning Research, 11</a:t>
            </a:r>
            <a:r>
              <a:rPr lang="en-IN" sz="1800" dirty="0"/>
              <a:t>, 3371–3408.</a:t>
            </a:r>
          </a:p>
          <a:p>
            <a:r>
              <a:rPr lang="en-IN" sz="1800" dirty="0" err="1"/>
              <a:t>Kingma</a:t>
            </a:r>
            <a:r>
              <a:rPr lang="en-IN" sz="1800" dirty="0"/>
              <a:t>, D. P., &amp; Welling, M. (2014). Auto-encoding variational Bayes. In </a:t>
            </a:r>
            <a:r>
              <a:rPr lang="en-IN" sz="1800" i="1" dirty="0"/>
              <a:t>2nd International Conference on Learning Representations, ICLR 2014</a:t>
            </a:r>
            <a:r>
              <a:rPr lang="en-IN" sz="1800" dirty="0"/>
              <a:t>.</a:t>
            </a:r>
          </a:p>
          <a:p>
            <a:r>
              <a:rPr lang="en-IN" sz="1800" dirty="0" err="1"/>
              <a:t>Shwartz</a:t>
            </a:r>
            <a:r>
              <a:rPr lang="en-IN" sz="1800" dirty="0"/>
              <a:t>-Ziv, R., </a:t>
            </a:r>
            <a:r>
              <a:rPr lang="en-IN" sz="1800" dirty="0" err="1"/>
              <a:t>Balestriero</a:t>
            </a:r>
            <a:r>
              <a:rPr lang="en-IN" sz="1800" dirty="0"/>
              <a:t>, R., Kawaguchi, K., Rudner, T. G. J., &amp; </a:t>
            </a:r>
            <a:r>
              <a:rPr lang="en-IN" sz="1800" dirty="0" err="1"/>
              <a:t>LeCun</a:t>
            </a:r>
            <a:r>
              <a:rPr lang="en-IN" sz="1800" dirty="0"/>
              <a:t>, Y. (2023). An information theory perspective on variance-invariance-covariance regularization. In </a:t>
            </a:r>
            <a:r>
              <a:rPr lang="en-IN" sz="1800" i="1" dirty="0"/>
              <a:t>Advances in Neural Information Processing Systems</a:t>
            </a:r>
            <a:r>
              <a:rPr lang="en-IN" sz="1800" dirty="0"/>
              <a:t> (Vol. 36).</a:t>
            </a:r>
          </a:p>
          <a:p>
            <a:r>
              <a:rPr lang="en-IN" sz="1800" dirty="0"/>
              <a:t>He, K., Fan, H., Wu, Y., </a:t>
            </a:r>
            <a:r>
              <a:rPr lang="en-IN" sz="1800" dirty="0" err="1"/>
              <a:t>Xie</a:t>
            </a:r>
            <a:r>
              <a:rPr lang="en-IN" sz="1800" dirty="0"/>
              <a:t>, S., &amp; </a:t>
            </a:r>
            <a:r>
              <a:rPr lang="en-IN" sz="1800" dirty="0" err="1"/>
              <a:t>Girshick</a:t>
            </a:r>
            <a:r>
              <a:rPr lang="en-IN" sz="1800" dirty="0"/>
              <a:t>, R. (2020). Momentum contrast for unsupervised visual representation learning. In </a:t>
            </a:r>
            <a:r>
              <a:rPr lang="en-IN" sz="1800" i="1" dirty="0"/>
              <a:t>Proceedings of the IEEE/CVF Conference on Computer Vision and Pattern Recognition (CVPR)</a:t>
            </a:r>
            <a:r>
              <a:rPr lang="en-IN" sz="1800" dirty="0"/>
              <a:t> (pp. 9729–9738).</a:t>
            </a:r>
          </a:p>
          <a:p>
            <a:r>
              <a:rPr lang="en-IN" sz="1800" dirty="0"/>
              <a:t>Grill, J.-B., </a:t>
            </a:r>
            <a:r>
              <a:rPr lang="en-IN" sz="1800" dirty="0" err="1"/>
              <a:t>Strub</a:t>
            </a:r>
            <a:r>
              <a:rPr lang="en-IN" sz="1800" dirty="0"/>
              <a:t>, F., </a:t>
            </a:r>
            <a:r>
              <a:rPr lang="en-IN" sz="1800" dirty="0" err="1"/>
              <a:t>Altché</a:t>
            </a:r>
            <a:r>
              <a:rPr lang="en-IN" sz="1800" dirty="0"/>
              <a:t>, F., </a:t>
            </a:r>
            <a:r>
              <a:rPr lang="en-IN" sz="1800" dirty="0" err="1"/>
              <a:t>Tallec</a:t>
            </a:r>
            <a:r>
              <a:rPr lang="en-IN" sz="1800" dirty="0"/>
              <a:t>, C., </a:t>
            </a:r>
            <a:r>
              <a:rPr lang="en-IN" sz="1800" dirty="0" err="1"/>
              <a:t>Richemond</a:t>
            </a:r>
            <a:r>
              <a:rPr lang="en-IN" sz="1800" dirty="0"/>
              <a:t>, P. H., </a:t>
            </a:r>
            <a:r>
              <a:rPr lang="en-IN" sz="1800" dirty="0" err="1"/>
              <a:t>Buchatskaya</a:t>
            </a:r>
            <a:r>
              <a:rPr lang="en-IN" sz="1800" dirty="0"/>
              <a:t>, E., </a:t>
            </a:r>
            <a:r>
              <a:rPr lang="en-IN" sz="1800" dirty="0" err="1"/>
              <a:t>Doersch</a:t>
            </a:r>
            <a:r>
              <a:rPr lang="en-IN" sz="1800" dirty="0"/>
              <a:t>, C., Avila Pires, B., Guo, Z. D., Azar, M. G., Piot, B., </a:t>
            </a:r>
            <a:r>
              <a:rPr lang="en-IN" sz="1800" dirty="0" err="1"/>
              <a:t>Kavukcuoglu</a:t>
            </a:r>
            <a:r>
              <a:rPr lang="en-IN" sz="1800" dirty="0"/>
              <a:t>, K., </a:t>
            </a:r>
            <a:r>
              <a:rPr lang="en-IN" sz="1800" dirty="0" err="1"/>
              <a:t>Munos</a:t>
            </a:r>
            <a:r>
              <a:rPr lang="en-IN" sz="1800" dirty="0"/>
              <a:t>, R., &amp; </a:t>
            </a:r>
            <a:r>
              <a:rPr lang="en-IN" sz="1800" dirty="0" err="1"/>
              <a:t>Valko</a:t>
            </a:r>
            <a:r>
              <a:rPr lang="en-IN" sz="1800" dirty="0"/>
              <a:t>, M. (2020). Bootstrap your own latent: A new approach to self-supervised learning. In </a:t>
            </a:r>
            <a:r>
              <a:rPr lang="en-IN" sz="1800" i="1" dirty="0"/>
              <a:t>Advances in Neural Information Processing Systems</a:t>
            </a:r>
            <a:r>
              <a:rPr lang="en-IN" sz="1800" dirty="0"/>
              <a:t> (Vol. 33, pp. 21271–21284).</a:t>
            </a:r>
          </a:p>
          <a:p>
            <a:endParaRPr lang="en-US" sz="1800" dirty="0"/>
          </a:p>
        </p:txBody>
      </p:sp>
      <p:sp>
        <p:nvSpPr>
          <p:cNvPr id="7" name="Title 1">
            <a:extLst>
              <a:ext uri="{FF2B5EF4-FFF2-40B4-BE49-F238E27FC236}">
                <a16:creationId xmlns:a16="http://schemas.microsoft.com/office/drawing/2014/main" id="{CF6787AB-E7FF-52F1-C02C-C5B7305BEFE2}"/>
              </a:ext>
            </a:extLst>
          </p:cNvPr>
          <p:cNvSpPr>
            <a:spLocks noGrp="1"/>
          </p:cNvSpPr>
          <p:nvPr>
            <p:ph type="title"/>
          </p:nvPr>
        </p:nvSpPr>
        <p:spPr>
          <a:xfrm>
            <a:off x="180654" y="183450"/>
            <a:ext cx="7042080" cy="554587"/>
          </a:xfrm>
        </p:spPr>
        <p:txBody>
          <a:bodyPr/>
          <a:lstStyle/>
          <a:p>
            <a:r>
              <a:rPr lang="en-US" dirty="0"/>
              <a:t>References</a:t>
            </a:r>
          </a:p>
        </p:txBody>
      </p:sp>
    </p:spTree>
    <p:extLst>
      <p:ext uri="{BB962C8B-B14F-4D97-AF65-F5344CB8AC3E}">
        <p14:creationId xmlns:p14="http://schemas.microsoft.com/office/powerpoint/2010/main" val="1982147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4167977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Attacks</a:t>
            </a:r>
          </a:p>
        </p:txBody>
      </p:sp>
      <p:pic>
        <p:nvPicPr>
          <p:cNvPr id="1026" name="Picture 2" descr="The schematic diagram of adversarial attack.">
            <a:extLst>
              <a:ext uri="{FF2B5EF4-FFF2-40B4-BE49-F238E27FC236}">
                <a16:creationId xmlns:a16="http://schemas.microsoft.com/office/drawing/2014/main" id="{1165F7D6-8490-4D05-AF3C-D55ECA351FB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48640" y="1365505"/>
            <a:ext cx="7572398" cy="29398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xample of a common adversarial attack ...">
            <a:extLst>
              <a:ext uri="{FF2B5EF4-FFF2-40B4-BE49-F238E27FC236}">
                <a16:creationId xmlns:a16="http://schemas.microsoft.com/office/drawing/2014/main" id="{BF6D30DB-4C4E-4754-9B73-2884C0E59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987" y="4519252"/>
            <a:ext cx="5082026" cy="1970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427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of Adversarial Attacks</a:t>
            </a:r>
          </a:p>
        </p:txBody>
      </p:sp>
      <p:pic>
        <p:nvPicPr>
          <p:cNvPr id="3074" name="Picture 2" descr="The Projected Gradient Descent Attack (PGD) projects the adversarial... |  Download Scientific Diagram">
            <a:extLst>
              <a:ext uri="{FF2B5EF4-FFF2-40B4-BE49-F238E27FC236}">
                <a16:creationId xmlns:a16="http://schemas.microsoft.com/office/drawing/2014/main" id="{B63D78E6-A31A-4165-803E-BC7FFA7D9E1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7036" y="1637347"/>
            <a:ext cx="7769926" cy="17916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miro.medium.com/v2/resize:fit:501/1*-GyXcCRnEPyDGljUN5aLrg.png">
            <a:extLst>
              <a:ext uri="{FF2B5EF4-FFF2-40B4-BE49-F238E27FC236}">
                <a16:creationId xmlns:a16="http://schemas.microsoft.com/office/drawing/2014/main" id="{A33C82D9-68BB-4947-B69D-538859784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955" y="3997874"/>
            <a:ext cx="6808089" cy="652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131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APGD Attack</a:t>
            </a:r>
          </a:p>
        </p:txBody>
      </p:sp>
      <p:pic>
        <p:nvPicPr>
          <p:cNvPr id="4" name="Content Placeholder 3">
            <a:extLst>
              <a:ext uri="{FF2B5EF4-FFF2-40B4-BE49-F238E27FC236}">
                <a16:creationId xmlns:a16="http://schemas.microsoft.com/office/drawing/2014/main" id="{0A97D2CD-3B42-4A8E-B20B-74FB9320159A}"/>
              </a:ext>
            </a:extLst>
          </p:cNvPr>
          <p:cNvPicPr>
            <a:picLocks noGrp="1" noChangeAspect="1"/>
          </p:cNvPicPr>
          <p:nvPr>
            <p:ph sz="half" idx="2"/>
          </p:nvPr>
        </p:nvPicPr>
        <p:blipFill rotWithShape="1">
          <a:blip r:embed="rId3"/>
          <a:srcRect l="15225" t="21190" r="52281" b="13555"/>
          <a:stretch/>
        </p:blipFill>
        <p:spPr>
          <a:xfrm>
            <a:off x="292608" y="1328928"/>
            <a:ext cx="4133522" cy="4669536"/>
          </a:xfrm>
          <a:prstGeom prst="rect">
            <a:avLst/>
          </a:prstGeom>
        </p:spPr>
      </p:pic>
      <p:sp>
        <p:nvSpPr>
          <p:cNvPr id="6" name="Content Placeholder 5">
            <a:extLst>
              <a:ext uri="{FF2B5EF4-FFF2-40B4-BE49-F238E27FC236}">
                <a16:creationId xmlns:a16="http://schemas.microsoft.com/office/drawing/2014/main" id="{7407A38B-5B3B-4780-9547-EA3A9F2ADB0E}"/>
              </a:ext>
            </a:extLst>
          </p:cNvPr>
          <p:cNvSpPr txBox="1">
            <a:spLocks/>
          </p:cNvSpPr>
          <p:nvPr/>
        </p:nvSpPr>
        <p:spPr>
          <a:xfrm>
            <a:off x="4645025" y="1613043"/>
            <a:ext cx="4242121" cy="4784213"/>
          </a:xfrm>
          <a:prstGeom prst="rect">
            <a:avLst/>
          </a:prstGeom>
        </p:spPr>
        <p:txBody>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
        <p:nvSpPr>
          <p:cNvPr id="7" name="Content Placeholder 5">
            <a:extLst>
              <a:ext uri="{FF2B5EF4-FFF2-40B4-BE49-F238E27FC236}">
                <a16:creationId xmlns:a16="http://schemas.microsoft.com/office/drawing/2014/main" id="{019230AE-4041-48FC-9B2D-E2F3B6C6E616}"/>
              </a:ext>
            </a:extLst>
          </p:cNvPr>
          <p:cNvSpPr txBox="1">
            <a:spLocks/>
          </p:cNvSpPr>
          <p:nvPr/>
        </p:nvSpPr>
        <p:spPr>
          <a:xfrm>
            <a:off x="4816948" y="1337710"/>
            <a:ext cx="4242121" cy="1576178"/>
          </a:xfrm>
          <a:prstGeom prst="rect">
            <a:avLst/>
          </a:prstGeom>
        </p:spPr>
        <p:txBody>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t>The APGD attack is similar to the standard attack algorithm.</a:t>
            </a:r>
          </a:p>
          <a:p>
            <a:pPr marL="0" indent="0">
              <a:buNone/>
            </a:pPr>
            <a:r>
              <a:rPr lang="en-US" sz="2000"/>
              <a:t>Key difference in addition of a momentum term.</a:t>
            </a:r>
            <a:endParaRPr lang="en-US" sz="2000" dirty="0"/>
          </a:p>
        </p:txBody>
      </p:sp>
      <p:pic>
        <p:nvPicPr>
          <p:cNvPr id="5" name="Picture 4">
            <a:extLst>
              <a:ext uri="{FF2B5EF4-FFF2-40B4-BE49-F238E27FC236}">
                <a16:creationId xmlns:a16="http://schemas.microsoft.com/office/drawing/2014/main" id="{0A961A46-533C-486C-9776-C0D4A8A9620A}"/>
              </a:ext>
            </a:extLst>
          </p:cNvPr>
          <p:cNvPicPr>
            <a:picLocks noChangeAspect="1"/>
          </p:cNvPicPr>
          <p:nvPr/>
        </p:nvPicPr>
        <p:blipFill rotWithShape="1">
          <a:blip r:embed="rId4"/>
          <a:srcRect l="10400" t="38486" r="53200" b="38047"/>
          <a:stretch/>
        </p:blipFill>
        <p:spPr>
          <a:xfrm>
            <a:off x="4645025" y="3037834"/>
            <a:ext cx="4034444" cy="1463040"/>
          </a:xfrm>
          <a:prstGeom prst="rect">
            <a:avLst/>
          </a:prstGeom>
        </p:spPr>
      </p:pic>
      <p:pic>
        <p:nvPicPr>
          <p:cNvPr id="8" name="Picture 7">
            <a:extLst>
              <a:ext uri="{FF2B5EF4-FFF2-40B4-BE49-F238E27FC236}">
                <a16:creationId xmlns:a16="http://schemas.microsoft.com/office/drawing/2014/main" id="{65A37E73-5A6D-4709-857F-11FCD70ECFD0}"/>
              </a:ext>
            </a:extLst>
          </p:cNvPr>
          <p:cNvPicPr>
            <a:picLocks noChangeAspect="1"/>
          </p:cNvPicPr>
          <p:nvPr/>
        </p:nvPicPr>
        <p:blipFill rotWithShape="1">
          <a:blip r:embed="rId5"/>
          <a:srcRect l="3713" t="61318" r="54832" b="14741"/>
          <a:stretch/>
        </p:blipFill>
        <p:spPr>
          <a:xfrm>
            <a:off x="4426130" y="4474557"/>
            <a:ext cx="4717870" cy="1532592"/>
          </a:xfrm>
          <a:prstGeom prst="rect">
            <a:avLst/>
          </a:prstGeom>
        </p:spPr>
      </p:pic>
      <p:sp>
        <p:nvSpPr>
          <p:cNvPr id="9" name="Rectangle 8">
            <a:extLst>
              <a:ext uri="{FF2B5EF4-FFF2-40B4-BE49-F238E27FC236}">
                <a16:creationId xmlns:a16="http://schemas.microsoft.com/office/drawing/2014/main" id="{A6CB9CC2-5CE1-4B21-8E66-D884B6A7DD3B}"/>
              </a:ext>
            </a:extLst>
          </p:cNvPr>
          <p:cNvSpPr/>
          <p:nvPr/>
        </p:nvSpPr>
        <p:spPr>
          <a:xfrm>
            <a:off x="0" y="5979728"/>
            <a:ext cx="9144000" cy="707886"/>
          </a:xfrm>
          <a:prstGeom prst="rect">
            <a:avLst/>
          </a:prstGeom>
        </p:spPr>
        <p:txBody>
          <a:bodyPr wrap="square">
            <a:spAutoFit/>
          </a:bodyPr>
          <a:lstStyle/>
          <a:p>
            <a:endParaRPr lang="en-US" sz="1000" dirty="0"/>
          </a:p>
          <a:p>
            <a:r>
              <a:rPr lang="en-US" sz="1000" dirty="0"/>
              <a:t>Croce, F. &amp;amp; Hein, M.. (2020). Reliable evaluation of adversarial robustness with an ensemble of diverse parameter-free attacks. Proceedings of the 37th International Conference on Machine Learning, in Proceedings of Machine Learning Research 119:2206-2216 Available from https://proceedings.mlr.press/v119/croce20b.html.</a:t>
            </a:r>
          </a:p>
          <a:p>
            <a:endParaRPr lang="en-US" sz="1000" dirty="0"/>
          </a:p>
        </p:txBody>
      </p:sp>
    </p:spTree>
    <p:extLst>
      <p:ext uri="{BB962C8B-B14F-4D97-AF65-F5344CB8AC3E}">
        <p14:creationId xmlns:p14="http://schemas.microsoft.com/office/powerpoint/2010/main" val="278976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Contrastive Learning- </a:t>
            </a:r>
            <a:r>
              <a:rPr lang="en-US" dirty="0" err="1"/>
              <a:t>SimCLR</a:t>
            </a:r>
            <a:endParaRPr lang="en-US" dirty="0"/>
          </a:p>
        </p:txBody>
      </p:sp>
      <p:pic>
        <p:nvPicPr>
          <p:cNvPr id="9" name="Content Placeholder 8">
            <a:extLst>
              <a:ext uri="{FF2B5EF4-FFF2-40B4-BE49-F238E27FC236}">
                <a16:creationId xmlns:a16="http://schemas.microsoft.com/office/drawing/2014/main" id="{28865F49-D878-4E5E-B9B5-340C6321667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535" y="1650334"/>
            <a:ext cx="4012158" cy="4457954"/>
          </a:xfrm>
        </p:spPr>
      </p:pic>
      <p:pic>
        <p:nvPicPr>
          <p:cNvPr id="4100" name="Picture 4" descr="https://1.bp.blogspot.com/-bO6c2IGpXDY/Xo4cR6ebFUI/AAAAAAAAFpo/CPVNlMP08hUfNPHQb2tKeHju4Y_UsNzegCLcBGAsYHQ/s640/image3.png">
            <a:extLst>
              <a:ext uri="{FF2B5EF4-FFF2-40B4-BE49-F238E27FC236}">
                <a16:creationId xmlns:a16="http://schemas.microsoft.com/office/drawing/2014/main" id="{C325DA18-2ACD-4296-AF78-17274B481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6693" y="1250441"/>
            <a:ext cx="5088834" cy="21945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1AA8076-0985-4C93-91D9-F34E648F1F83}"/>
              </a:ext>
            </a:extLst>
          </p:cNvPr>
          <p:cNvPicPr>
            <a:picLocks noChangeAspect="1"/>
          </p:cNvPicPr>
          <p:nvPr/>
        </p:nvPicPr>
        <p:blipFill rotWithShape="1">
          <a:blip r:embed="rId5"/>
          <a:srcRect l="3200" t="63452" r="55988" b="23985"/>
          <a:stretch/>
        </p:blipFill>
        <p:spPr>
          <a:xfrm>
            <a:off x="4378353" y="3429000"/>
            <a:ext cx="4365513" cy="755905"/>
          </a:xfrm>
          <a:prstGeom prst="rect">
            <a:avLst/>
          </a:prstGeom>
        </p:spPr>
      </p:pic>
      <p:sp>
        <p:nvSpPr>
          <p:cNvPr id="13" name="Content Placeholder 5">
            <a:extLst>
              <a:ext uri="{FF2B5EF4-FFF2-40B4-BE49-F238E27FC236}">
                <a16:creationId xmlns:a16="http://schemas.microsoft.com/office/drawing/2014/main" id="{638EF522-252E-4563-87F9-DC02D3333B74}"/>
              </a:ext>
            </a:extLst>
          </p:cNvPr>
          <p:cNvSpPr txBox="1">
            <a:spLocks/>
          </p:cNvSpPr>
          <p:nvPr/>
        </p:nvSpPr>
        <p:spPr>
          <a:xfrm>
            <a:off x="4378353" y="4184905"/>
            <a:ext cx="4576404" cy="2341389"/>
          </a:xfrm>
          <a:prstGeom prst="rect">
            <a:avLst/>
          </a:prstGeom>
        </p:spPr>
        <p:txBody>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Training is performed by passing two different transformations of the original image through </a:t>
            </a:r>
            <a:r>
              <a:rPr lang="en-US" sz="2400"/>
              <a:t>same model, </a:t>
            </a:r>
            <a:r>
              <a:rPr lang="en-US" sz="2400" dirty="0"/>
              <a:t>and minimizing the embedding distance after projection layer</a:t>
            </a:r>
            <a:br>
              <a:rPr lang="en-US" sz="2400" dirty="0"/>
            </a:br>
            <a:endParaRPr lang="en-US" sz="2400" dirty="0"/>
          </a:p>
        </p:txBody>
      </p:sp>
    </p:spTree>
    <p:extLst>
      <p:ext uri="{BB962C8B-B14F-4D97-AF65-F5344CB8AC3E}">
        <p14:creationId xmlns:p14="http://schemas.microsoft.com/office/powerpoint/2010/main" val="1415993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54" y="202990"/>
            <a:ext cx="7987986" cy="554587"/>
          </a:xfrm>
        </p:spPr>
        <p:txBody>
          <a:bodyPr/>
          <a:lstStyle/>
          <a:p>
            <a:r>
              <a:rPr lang="en-US" sz="2400" dirty="0"/>
              <a:t>Robust CLIP: Unsupervised Adversarial Fine-Tuning of Vision Embeddings for Robust Large Vision-Language Model</a:t>
            </a:r>
          </a:p>
        </p:txBody>
      </p:sp>
      <p:sp>
        <p:nvSpPr>
          <p:cNvPr id="6" name="Content Placeholder 5"/>
          <p:cNvSpPr>
            <a:spLocks noGrp="1"/>
          </p:cNvSpPr>
          <p:nvPr>
            <p:ph sz="quarter" idx="4"/>
          </p:nvPr>
        </p:nvSpPr>
        <p:spPr>
          <a:xfrm>
            <a:off x="180655" y="1613043"/>
            <a:ext cx="8706492" cy="4784213"/>
          </a:xfrm>
        </p:spPr>
        <p:txBody>
          <a:bodyPr/>
          <a:lstStyle/>
          <a:p>
            <a:r>
              <a:rPr lang="en-US" dirty="0"/>
              <a:t>The authors train on ImageNet-1K dataset</a:t>
            </a:r>
          </a:p>
          <a:p>
            <a:r>
              <a:rPr lang="en-US" dirty="0"/>
              <a:t>Text embeddings are extracted for each class using “This is an image of ____” with the text encoder. Image embeddings are extracted using the vision encoder</a:t>
            </a:r>
          </a:p>
          <a:p>
            <a:r>
              <a:rPr lang="en-US" dirty="0"/>
              <a:t>Attack is generated by minimizing the cosine similarity between both embeddings</a:t>
            </a:r>
          </a:p>
          <a:p>
            <a:r>
              <a:rPr lang="en-US" dirty="0"/>
              <a:t>Objective function for training is:</a:t>
            </a:r>
          </a:p>
          <a:p>
            <a:endParaRPr lang="en-US" dirty="0"/>
          </a:p>
          <a:p>
            <a:endParaRPr lang="en-US" dirty="0"/>
          </a:p>
          <a:p>
            <a:r>
              <a:rPr lang="en-US" dirty="0"/>
              <a:t>Trained for 20k steps on PGD attack</a:t>
            </a:r>
          </a:p>
        </p:txBody>
      </p:sp>
      <p:pic>
        <p:nvPicPr>
          <p:cNvPr id="8" name="Picture 7">
            <a:extLst>
              <a:ext uri="{FF2B5EF4-FFF2-40B4-BE49-F238E27FC236}">
                <a16:creationId xmlns:a16="http://schemas.microsoft.com/office/drawing/2014/main" id="{2D4D4E49-B246-445D-8C85-E1A635B751CB}"/>
              </a:ext>
            </a:extLst>
          </p:cNvPr>
          <p:cNvPicPr>
            <a:picLocks noChangeAspect="1"/>
          </p:cNvPicPr>
          <p:nvPr/>
        </p:nvPicPr>
        <p:blipFill rotWithShape="1">
          <a:blip r:embed="rId3"/>
          <a:srcRect l="6535" t="31456" r="64932" b="59952"/>
          <a:stretch/>
        </p:blipFill>
        <p:spPr>
          <a:xfrm>
            <a:off x="2535935" y="4479760"/>
            <a:ext cx="4517301" cy="765197"/>
          </a:xfrm>
          <a:prstGeom prst="rect">
            <a:avLst/>
          </a:prstGeom>
        </p:spPr>
      </p:pic>
    </p:spTree>
    <p:extLst>
      <p:ext uri="{BB962C8B-B14F-4D97-AF65-F5344CB8AC3E}">
        <p14:creationId xmlns:p14="http://schemas.microsoft.com/office/powerpoint/2010/main" val="4197002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Method</a:t>
            </a:r>
          </a:p>
        </p:txBody>
      </p:sp>
      <p:sp>
        <p:nvSpPr>
          <p:cNvPr id="4" name="Content Placeholder 3"/>
          <p:cNvSpPr>
            <a:spLocks noGrp="1"/>
          </p:cNvSpPr>
          <p:nvPr>
            <p:ph sz="half" idx="2"/>
          </p:nvPr>
        </p:nvSpPr>
        <p:spPr>
          <a:xfrm>
            <a:off x="180654" y="1405779"/>
            <a:ext cx="8268402" cy="4784213"/>
          </a:xfrm>
        </p:spPr>
        <p:txBody>
          <a:bodyPr/>
          <a:lstStyle/>
          <a:p>
            <a:pPr marL="0" indent="0">
              <a:buNone/>
            </a:pPr>
            <a:r>
              <a:rPr lang="en-US" dirty="0"/>
              <a:t>We noticed that the new adversarial embedding space “forgot” details of the of the original distribution since the finetuning loss term had no objective of retaining clean model performance.</a:t>
            </a:r>
          </a:p>
        </p:txBody>
      </p:sp>
      <p:pic>
        <p:nvPicPr>
          <p:cNvPr id="11" name="Picture 10">
            <a:extLst>
              <a:ext uri="{FF2B5EF4-FFF2-40B4-BE49-F238E27FC236}">
                <a16:creationId xmlns:a16="http://schemas.microsoft.com/office/drawing/2014/main" id="{FF509E16-0383-407A-AC9B-4B2EE712889D}"/>
              </a:ext>
            </a:extLst>
          </p:cNvPr>
          <p:cNvPicPr>
            <a:picLocks noChangeAspect="1"/>
          </p:cNvPicPr>
          <p:nvPr/>
        </p:nvPicPr>
        <p:blipFill rotWithShape="1">
          <a:blip r:embed="rId3"/>
          <a:srcRect l="5335" t="14694" r="55733" b="46740"/>
          <a:stretch/>
        </p:blipFill>
        <p:spPr>
          <a:xfrm>
            <a:off x="999744" y="2611279"/>
            <a:ext cx="6815328" cy="3797367"/>
          </a:xfrm>
          <a:prstGeom prst="rect">
            <a:avLst/>
          </a:prstGeom>
        </p:spPr>
      </p:pic>
    </p:spTree>
    <p:extLst>
      <p:ext uri="{BB962C8B-B14F-4D97-AF65-F5344CB8AC3E}">
        <p14:creationId xmlns:p14="http://schemas.microsoft.com/office/powerpoint/2010/main" val="3802752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Method</a:t>
            </a:r>
          </a:p>
        </p:txBody>
      </p:sp>
      <p:sp>
        <p:nvSpPr>
          <p:cNvPr id="4" name="Content Placeholder 3"/>
          <p:cNvSpPr>
            <a:spLocks noGrp="1"/>
          </p:cNvSpPr>
          <p:nvPr>
            <p:ph sz="half" idx="2"/>
          </p:nvPr>
        </p:nvSpPr>
        <p:spPr>
          <a:xfrm>
            <a:off x="180654" y="1011935"/>
            <a:ext cx="8268402" cy="4019817"/>
          </a:xfrm>
        </p:spPr>
        <p:txBody>
          <a:bodyPr/>
          <a:lstStyle/>
          <a:p>
            <a:pPr marL="0" indent="0">
              <a:buNone/>
            </a:pPr>
            <a:endParaRPr lang="en-US" dirty="0"/>
          </a:p>
          <a:p>
            <a:pPr marL="0" indent="0" algn="ctr">
              <a:buNone/>
            </a:pPr>
            <a:r>
              <a:rPr lang="en-US" dirty="0"/>
              <a:t>We add a new term that pushes the two different model embeddings of the same clean image together</a:t>
            </a:r>
          </a:p>
        </p:txBody>
      </p:sp>
      <p:pic>
        <p:nvPicPr>
          <p:cNvPr id="3" name="Picture 2">
            <a:extLst>
              <a:ext uri="{FF2B5EF4-FFF2-40B4-BE49-F238E27FC236}">
                <a16:creationId xmlns:a16="http://schemas.microsoft.com/office/drawing/2014/main" id="{FBC5E8C6-CFD1-6EF9-08F1-87D35B1F911A}"/>
              </a:ext>
            </a:extLst>
          </p:cNvPr>
          <p:cNvPicPr>
            <a:picLocks noChangeAspect="1"/>
          </p:cNvPicPr>
          <p:nvPr/>
        </p:nvPicPr>
        <p:blipFill>
          <a:blip r:embed="rId3"/>
          <a:stretch>
            <a:fillRect/>
          </a:stretch>
        </p:blipFill>
        <p:spPr>
          <a:xfrm>
            <a:off x="1961794" y="2528186"/>
            <a:ext cx="4445000" cy="774700"/>
          </a:xfrm>
          <a:prstGeom prst="rect">
            <a:avLst/>
          </a:prstGeom>
        </p:spPr>
      </p:pic>
      <p:pic>
        <p:nvPicPr>
          <p:cNvPr id="5" name="Picture 4">
            <a:extLst>
              <a:ext uri="{FF2B5EF4-FFF2-40B4-BE49-F238E27FC236}">
                <a16:creationId xmlns:a16="http://schemas.microsoft.com/office/drawing/2014/main" id="{8D6E91BE-497A-0249-B050-5747769E7C75}"/>
              </a:ext>
            </a:extLst>
          </p:cNvPr>
          <p:cNvPicPr>
            <a:picLocks noChangeAspect="1"/>
          </p:cNvPicPr>
          <p:nvPr/>
        </p:nvPicPr>
        <p:blipFill>
          <a:blip r:embed="rId4"/>
          <a:stretch>
            <a:fillRect/>
          </a:stretch>
        </p:blipFill>
        <p:spPr>
          <a:xfrm>
            <a:off x="2444394" y="3685552"/>
            <a:ext cx="3479800" cy="571500"/>
          </a:xfrm>
          <a:prstGeom prst="rect">
            <a:avLst/>
          </a:prstGeom>
        </p:spPr>
      </p:pic>
      <p:pic>
        <p:nvPicPr>
          <p:cNvPr id="6" name="Picture 5">
            <a:extLst>
              <a:ext uri="{FF2B5EF4-FFF2-40B4-BE49-F238E27FC236}">
                <a16:creationId xmlns:a16="http://schemas.microsoft.com/office/drawing/2014/main" id="{E22CD3FB-C376-90CF-347D-0FCC6F85FF49}"/>
              </a:ext>
            </a:extLst>
          </p:cNvPr>
          <p:cNvPicPr>
            <a:picLocks noChangeAspect="1"/>
          </p:cNvPicPr>
          <p:nvPr/>
        </p:nvPicPr>
        <p:blipFill>
          <a:blip r:embed="rId5"/>
          <a:stretch>
            <a:fillRect/>
          </a:stretch>
        </p:blipFill>
        <p:spPr>
          <a:xfrm>
            <a:off x="481883" y="4867081"/>
            <a:ext cx="8606589" cy="981312"/>
          </a:xfrm>
          <a:prstGeom prst="rect">
            <a:avLst/>
          </a:prstGeom>
        </p:spPr>
      </p:pic>
    </p:spTree>
    <p:extLst>
      <p:ext uri="{BB962C8B-B14F-4D97-AF65-F5344CB8AC3E}">
        <p14:creationId xmlns:p14="http://schemas.microsoft.com/office/powerpoint/2010/main" val="3728309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Details</a:t>
            </a:r>
          </a:p>
        </p:txBody>
      </p:sp>
      <p:sp>
        <p:nvSpPr>
          <p:cNvPr id="4" name="Content Placeholder 3"/>
          <p:cNvSpPr>
            <a:spLocks noGrp="1"/>
          </p:cNvSpPr>
          <p:nvPr>
            <p:ph sz="half" idx="2"/>
          </p:nvPr>
        </p:nvSpPr>
        <p:spPr>
          <a:xfrm>
            <a:off x="180654" y="1613043"/>
            <a:ext cx="8573202" cy="4784213"/>
          </a:xfrm>
        </p:spPr>
        <p:txBody>
          <a:bodyPr/>
          <a:lstStyle/>
          <a:p>
            <a:r>
              <a:rPr lang="en-US" b="1" dirty="0"/>
              <a:t>Model: </a:t>
            </a:r>
            <a:r>
              <a:rPr lang="en-US" dirty="0"/>
              <a:t>Trained a linear layer on CIFAR10 and ImageNet with </a:t>
            </a:r>
            <a:r>
              <a:rPr lang="en-US" dirty="0" err="1"/>
              <a:t>SimCLR</a:t>
            </a:r>
            <a:r>
              <a:rPr lang="en-US" dirty="0"/>
              <a:t>-trained ResNet50 backbone</a:t>
            </a:r>
          </a:p>
          <a:p>
            <a:endParaRPr lang="en-US" dirty="0"/>
          </a:p>
          <a:p>
            <a:r>
              <a:rPr lang="en-US" b="1" dirty="0"/>
              <a:t>Frozen linear layer </a:t>
            </a:r>
            <a:r>
              <a:rPr lang="en-US" dirty="0"/>
              <a:t>weights were trained for classification followed by APGD attack of 10 steps with epsilon value of 8/255.</a:t>
            </a:r>
          </a:p>
          <a:p>
            <a:endParaRPr lang="en-US" dirty="0"/>
          </a:p>
          <a:p>
            <a:r>
              <a:rPr lang="en-US" b="1" dirty="0" err="1"/>
              <a:t>AdamW</a:t>
            </a:r>
            <a:r>
              <a:rPr lang="en-US" b="1" dirty="0"/>
              <a:t> optimizer</a:t>
            </a:r>
            <a:r>
              <a:rPr lang="en-US" dirty="0"/>
              <a:t>: with varying learning rates, </a:t>
            </a:r>
            <a:r>
              <a:rPr lang="el-GR" dirty="0"/>
              <a:t>β</a:t>
            </a:r>
            <a:r>
              <a:rPr lang="en-US" dirty="0"/>
              <a:t>1=0.9, </a:t>
            </a:r>
            <a:r>
              <a:rPr lang="el-GR" dirty="0"/>
              <a:t>β</a:t>
            </a:r>
            <a:r>
              <a:rPr lang="en-US" dirty="0"/>
              <a:t>2=0.95</a:t>
            </a:r>
          </a:p>
          <a:p>
            <a:endParaRPr lang="en-US" dirty="0"/>
          </a:p>
          <a:p>
            <a:r>
              <a:rPr lang="en-US" b="1" dirty="0"/>
              <a:t>Learning rate: </a:t>
            </a:r>
            <a:r>
              <a:rPr lang="en-US" dirty="0"/>
              <a:t>Cosine learning rate decay with linear warmup for 1,400 steps and training of 20,000 steps with a batch size of 256                                                                                                                                                                                                                                                                                                                                                                                                                                                                                                                                                                                                                                                                                                                                                                                                                                                                                                                                                                                                                                                                                                                                                                                                                                                                                                                                                                                                                                                                                                                                                                                                                                                                                                                                                                                                                                                                                                                  </a:t>
            </a:r>
          </a:p>
          <a:p>
            <a:endParaRPr lang="en-US" dirty="0"/>
          </a:p>
        </p:txBody>
      </p:sp>
    </p:spTree>
    <p:extLst>
      <p:ext uri="{BB962C8B-B14F-4D97-AF65-F5344CB8AC3E}">
        <p14:creationId xmlns:p14="http://schemas.microsoft.com/office/powerpoint/2010/main" val="585213948"/>
      </p:ext>
    </p:extLst>
  </p:cSld>
  <p:clrMapOvr>
    <a:masterClrMapping/>
  </p:clrMapOvr>
</p:sld>
</file>

<file path=ppt/theme/theme1.xml><?xml version="1.0" encoding="utf-8"?>
<a:theme xmlns:a="http://schemas.openxmlformats.org/drawingml/2006/main" name="IITR_PP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ITR_template_sudiproy.pptx" id="{E7BE3218-A97E-4E6F-BE9F-92D6192B2CD5}" vid="{3EDE8FBA-E8F1-4B0B-AEA8-7DC234A91A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IITR_template_sudiproy</Template>
  <TotalTime>567</TotalTime>
  <Words>1579</Words>
  <Application>Microsoft Macintosh PowerPoint</Application>
  <PresentationFormat>On-screen Show (4:3)</PresentationFormat>
  <Paragraphs>108</Paragraphs>
  <Slides>19</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Franklin Gothic Demi</vt:lpstr>
      <vt:lpstr>IITR_PPT_Template</vt:lpstr>
      <vt:lpstr>A Study on Loss Functions for Adversarial Finetuning of Contrastive Models</vt:lpstr>
      <vt:lpstr>Adversarial Attacks</vt:lpstr>
      <vt:lpstr>Computation of Adversarial Attacks</vt:lpstr>
      <vt:lpstr>The APGD Attack</vt:lpstr>
      <vt:lpstr>Contrastive Learning- SimCLR</vt:lpstr>
      <vt:lpstr>Robust CLIP: Unsupervised Adversarial Fine-Tuning of Vision Embeddings for Robust Large Vision-Language Model</vt:lpstr>
      <vt:lpstr>Our Method</vt:lpstr>
      <vt:lpstr>Our Method</vt:lpstr>
      <vt:lpstr>Implementation Details</vt:lpstr>
      <vt:lpstr>Dataset Details</vt:lpstr>
      <vt:lpstr>Hypothesis</vt:lpstr>
      <vt:lpstr>Results on CIFAR10 with varying learning rate</vt:lpstr>
      <vt:lpstr>Results on CIFAR10 with varying alpha</vt:lpstr>
      <vt:lpstr>Results on ImageNet-1K</vt:lpstr>
      <vt:lpstr>Conclusion</vt:lpstr>
      <vt:lpstr>References</vt:lpstr>
      <vt:lpstr>References</vt:lpstr>
      <vt:lpstr>References</vt:lpstr>
      <vt:lpstr>Thank You</vt:lpstr>
    </vt:vector>
  </TitlesOfParts>
  <Manager>Dr. Sudip Roy</Manager>
  <Company>IIT Roorkee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IITR PPT Template</dc:subject>
  <dc:creator>Dr. Sudip Roy</dc:creator>
  <cp:lastModifiedBy>AAYAN YADAV</cp:lastModifiedBy>
  <cp:revision>86</cp:revision>
  <dcterms:created xsi:type="dcterms:W3CDTF">2015-07-18T13:17:54Z</dcterms:created>
  <dcterms:modified xsi:type="dcterms:W3CDTF">2025-05-16T03:54:50Z</dcterms:modified>
  <cp:version>v1</cp:version>
</cp:coreProperties>
</file>